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7.xml.rels" ContentType="application/vnd.openxmlformats-package.relationships+xml"/>
  <Override PartName="/ppt/notesSlides/_rels/notesSlide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3.xml" ContentType="application/vnd.openxmlformats-officedocument.presentationml.notesSlide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44.png" ContentType="image/png"/>
  <Override PartName="/ppt/media/image143.png" ContentType="image/png"/>
  <Override PartName="/ppt/media/image142.png" ContentType="image/png"/>
  <Override PartName="/ppt/media/image141.png" ContentType="image/png"/>
  <Override PartName="/ppt/media/image140.png" ContentType="image/png"/>
  <Override PartName="/ppt/media/image138.png" ContentType="image/png"/>
  <Override PartName="/ppt/media/image137.png" ContentType="image/png"/>
  <Override PartName="/ppt/media/image136.png" ContentType="image/png"/>
  <Override PartName="/ppt/media/image135.png" ContentType="image/png"/>
  <Override PartName="/ppt/media/image134.png" ContentType="image/png"/>
  <Override PartName="/ppt/media/image133.png" ContentType="image/png"/>
  <Override PartName="/ppt/media/image132.png" ContentType="image/png"/>
  <Override PartName="/ppt/media/image131.png" ContentType="image/png"/>
  <Override PartName="/ppt/media/image130.png" ContentType="image/png"/>
  <Override PartName="/ppt/media/image128.png" ContentType="image/png"/>
  <Override PartName="/ppt/media/image127.png" ContentType="image/png"/>
  <Override PartName="/ppt/media/image126.png" ContentType="image/png"/>
  <Override PartName="/ppt/media/image125.png" ContentType="image/png"/>
  <Override PartName="/ppt/media/image124.png" ContentType="image/png"/>
  <Override PartName="/ppt/media/image123.png" ContentType="image/png"/>
  <Override PartName="/ppt/media/image122.png" ContentType="image/png"/>
  <Override PartName="/ppt/media/image121.png" ContentType="image/png"/>
  <Override PartName="/ppt/media/image120.png" ContentType="image/png"/>
  <Override PartName="/ppt/media/image118.jpeg" ContentType="image/jpeg"/>
  <Override PartName="/ppt/media/image117.png" ContentType="image/png"/>
  <Override PartName="/ppt/media/image116.png" ContentType="image/png"/>
  <Override PartName="/ppt/media/image115.png" ContentType="image/png"/>
  <Override PartName="/ppt/media/image114.png" ContentType="image/png"/>
  <Override PartName="/ppt/media/image113.png" ContentType="image/png"/>
  <Override PartName="/ppt/media/image112.png" ContentType="image/png"/>
  <Override PartName="/ppt/media/image111.png" ContentType="image/png"/>
  <Override PartName="/ppt/media/image110.png" ContentType="image/png"/>
  <Override PartName="/ppt/media/image108.png" ContentType="image/png"/>
  <Override PartName="/ppt/media/image107.png" ContentType="image/png"/>
  <Override PartName="/ppt/media/image106.png" ContentType="image/png"/>
  <Override PartName="/ppt/media/image105.png" ContentType="image/png"/>
  <Override PartName="/ppt/media/image104.png" ContentType="image/png"/>
  <Override PartName="/ppt/media/image99.png" ContentType="image/png"/>
  <Override PartName="/ppt/media/image103.png" ContentType="image/png"/>
  <Override PartName="/ppt/media/image98.png" ContentType="image/png"/>
  <Override PartName="/ppt/media/image102.png" ContentType="image/png"/>
  <Override PartName="/ppt/media/image97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109.png" ContentType="image/png"/>
  <Override PartName="/ppt/media/image40.png" ContentType="image/png"/>
  <Override PartName="/ppt/media/image39.png" ContentType="image/png"/>
  <Override PartName="/ppt/media/image35.png" ContentType="image/png"/>
  <Override PartName="/ppt/media/image34.png" ContentType="image/png"/>
  <Override PartName="/ppt/media/image33.png" ContentType="image/png"/>
  <Override PartName="/ppt/media/image32.png" ContentType="image/png"/>
  <Override PartName="/ppt/media/image30.png" ContentType="image/png"/>
  <Override PartName="/ppt/media/image89.png" ContentType="image/png"/>
  <Override PartName="/ppt/media/image29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59.png" ContentType="image/png"/>
  <Override PartName="/ppt/media/image10.png" ContentType="image/png"/>
  <Override PartName="/ppt/media/image69.png" ContentType="image/png"/>
  <Override PartName="/ppt/media/image23.png" ContentType="image/png"/>
  <Override PartName="/ppt/media/image58.png" ContentType="image/png"/>
  <Override PartName="/ppt/media/image36.png" ContentType="image/png"/>
  <Override PartName="/ppt/media/image1.png" ContentType="image/png"/>
  <Override PartName="/ppt/media/image51.png" ContentType="image/png"/>
  <Override PartName="/ppt/media/image56.png" ContentType="image/png"/>
  <Override PartName="/ppt/media/image21.png" ContentType="image/png"/>
  <Override PartName="/ppt/media/image37.png" ContentType="image/png"/>
  <Override PartName="/ppt/media/image2.png" ContentType="image/png"/>
  <Override PartName="/ppt/media/image52.png" ContentType="image/png"/>
  <Override PartName="/ppt/media/image38.png" ContentType="image/png"/>
  <Override PartName="/ppt/media/image31.png" ContentType="image/png"/>
  <Override PartName="/ppt/media/image4.jpeg" ContentType="image/jpeg"/>
  <Override PartName="/ppt/media/image3.png" ContentType="image/png"/>
  <Override PartName="/ppt/media/image53.png" ContentType="image/png"/>
  <Override PartName="/ppt/media/image22.png" ContentType="image/png"/>
  <Override PartName="/ppt/media/image57.png" ContentType="image/png"/>
  <Override PartName="/ppt/media/image11.png" ContentType="image/png"/>
  <Override PartName="/ppt/media/image28.png" ContentType="image/png"/>
  <Override PartName="/ppt/media/image18.jpeg" ContentType="image/jpeg"/>
  <Override PartName="/ppt/media/image63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6.png" ContentType="image/png"/>
  <Override PartName="/ppt/media/image91.png" ContentType="image/png"/>
  <Override PartName="/ppt/media/image17.png" ContentType="image/png"/>
  <Override PartName="/ppt/media/image7.png" ContentType="image/png"/>
  <Override PartName="/ppt/media/image92.png" ContentType="image/png"/>
  <Override PartName="/ppt/media/image19.png" ContentType="image/png"/>
  <Override PartName="/ppt/media/image9.png" ContentType="image/png"/>
  <Override PartName="/ppt/media/image94.png" ContentType="image/png"/>
  <Override PartName="/ppt/media/image90.png" ContentType="image/png"/>
  <Override PartName="/ppt/media/image5.png" ContentType="image/png"/>
  <Override PartName="/ppt/media/image55.png" ContentType="image/png"/>
  <Override PartName="/ppt/media/image20.png" ContentType="image/png"/>
  <Override PartName="/ppt/media/image79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119.png" ContentType="image/png"/>
  <Override PartName="/ppt/media/image50.png" ContentType="image/png"/>
  <Override PartName="/ppt/media/image54.png" ContentType="image/png"/>
  <Override PartName="/ppt/media/image129.png" ContentType="image/png"/>
  <Override PartName="/ppt/media/image60.png" ContentType="image/png"/>
  <Override PartName="/ppt/media/image61.png" ContentType="image/png"/>
  <Override PartName="/ppt/media/image62.png" ContentType="image/png"/>
  <Override PartName="/ppt/media/image64.png" ContentType="image/png"/>
  <Override PartName="/ppt/media/image65.png" ContentType="image/png"/>
  <Override PartName="/ppt/media/image66.png" ContentType="image/png"/>
  <Override PartName="/ppt/media/image67.png" ContentType="image/png"/>
  <Override PartName="/ppt/media/image68.png" ContentType="image/png"/>
  <Override PartName="/ppt/media/image139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media/image75.png" ContentType="image/png"/>
  <Override PartName="/ppt/media/image76.png" ContentType="image/png"/>
  <Override PartName="/ppt/media/image77.png" ContentType="image/png"/>
  <Override PartName="/ppt/media/image78.png" ContentType="image/png"/>
  <Override PartName="/ppt/media/image80.png" ContentType="image/png"/>
  <Override PartName="/ppt/media/image81.png" ContentType="image/png"/>
  <Override PartName="/ppt/media/image82.png" ContentType="image/png"/>
  <Override PartName="/ppt/media/image83.png" ContentType="image/png"/>
  <Override PartName="/ppt/media/image84.png" ContentType="image/png"/>
  <Override PartName="/ppt/media/image85.png" ContentType="image/png"/>
  <Override PartName="/ppt/media/image86.png" ContentType="image/png"/>
  <Override PartName="/ppt/media/image87.png" ContentType="image/png"/>
  <Override PartName="/ppt/media/image88.png" ContentType="image/png"/>
  <Override PartName="/ppt/media/image8.png" ContentType="image/png"/>
  <Override PartName="/ppt/media/image93.png" ContentType="image/png"/>
  <Override PartName="/ppt/media/image100.png" ContentType="image/png"/>
  <Override PartName="/ppt/media/image95.png" ContentType="image/png"/>
  <Override PartName="/ppt/media/image101.png" ContentType="image/png"/>
  <Override PartName="/ppt/media/image96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
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jpe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F5AD9377-4570-46FE-B20C-12F91A8671CA}" type="slidenum"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r>
              <a:rPr b="0" i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Consider starting with a story of your vision – how did this come to be?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7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9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High Level MUD &amp; IoT Device Provisioning Workflow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1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Follow the configuration instructions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Install &amp; open the CIRA SHG App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Power on the SHG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Scan the SHG QR code for initial setup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System Assigned 3</a:t>
            </a:r>
            <a:r>
              <a:rPr b="0" lang="en-CA" sz="2000" spc="-1" strike="noStrike" baseline="30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rd</a:t>
            </a: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level domain name 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Setup split view Internet/External DNS for SHG domain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Home Gateway ready for configuration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3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Automated DNS Backend Provisioning @ CIRA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CIRA creates the 3</a:t>
            </a:r>
            <a:r>
              <a:rPr b="0" lang="en-CA" sz="2000" spc="-1" strike="noStrike" baseline="30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rd</a:t>
            </a: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level .CA SHG domain w/DNSSEC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SHG and CIRA sync on external view propagation, internal SHG DS record synced in external DNS view. (full chain of trust internally and external on SHG domain)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Need synchronisation between external SHG DNS record and SHG external IP address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5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Current focus is on automated Wi-Fi setup – that’s challenging!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Setup secure home network infrastructure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Using your SHG App, scan the QR code of each new device to: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Discover the MUD profile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Transfer the unique WIFI credentials (per MAC address)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Assign the appropriate Device Access Policy 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7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pPr marL="216000" indent="-215640">
              <a:lnSpc>
                <a:spcPct val="100000"/>
              </a:lnSpc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Gateway provisioning, device discovery, device provisioning must be as simple as possible, intuitive for non experienced users, available as framework for default open source app.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9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an informational version of this deck that includes: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High level architecture graphic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More details on the proof of concept and prototype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Specifications we are currently leveraging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1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9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-&gt; best practices and new standards (</a:t>
            </a:r>
            <a:r>
              <a:rPr b="0" i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note to Jacques – please explain Per Device Access Policy (PDAP) for those who may not understand what it means)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#1: Identify IoT devices on your home network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#2: Place a policy around the IoT device that restricts it to a specific function (default is no access)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#3: Monitor for behavioural changes in the device and quarantine at the first sign of change.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3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-&gt; best practices and new standards (</a:t>
            </a:r>
            <a:r>
              <a:rPr b="0" i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note to Jacques – please explain Per Device Access Policy (PDAP) for those who may not understand what it means)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#1: Identify IoT devices on your home network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#2: Place a policy around the IoT device that restricts it to a specific function (default is no access)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#3: Monitor for behavioural changes in the device and quarantine at the first sign of change.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5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-&gt; best practices and new standards (</a:t>
            </a:r>
            <a:r>
              <a:rPr b="0" i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note to Jacques – please explain Per Device Access Policy (PDAP) for those who may not understand what it means)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#1: Identify IoT devices on your home network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#2: Place a policy around the IoT device that restricts it to a specific function (default is no access)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Rule #3: Monitor for behavioural changes in the device and quarantine at the first sign of change.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7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3" descr=""/>
          <p:cNvPicPr/>
          <p:nvPr/>
        </p:nvPicPr>
        <p:blipFill>
          <a:blip r:embed="rId2"/>
          <a:stretch/>
        </p:blipFill>
        <p:spPr>
          <a:xfrm>
            <a:off x="21600" y="4506480"/>
            <a:ext cx="596520" cy="53352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8.png"/><Relationship Id="rId2" Type="http://schemas.openxmlformats.org/officeDocument/2006/relationships/hyperlink" Target="https://acme.corp/mud/ws1.0.json" TargetMode="External"/><Relationship Id="rId3" Type="http://schemas.openxmlformats.org/officeDocument/2006/relationships/hyperlink" Target="https://acme.corp/" TargetMode="External"/><Relationship Id="rId4" Type="http://schemas.openxmlformats.org/officeDocument/2006/relationships/hyperlink" Target="https://myip/setup" TargetMode="External"/><Relationship Id="rId5" Type="http://schemas.openxmlformats.org/officeDocument/2006/relationships/hyperlink" Target="https://myip/alerts" TargetMode="External"/><Relationship Id="rId6" Type="http://schemas.openxmlformats.org/officeDocument/2006/relationships/image" Target="../media/image99.png"/><Relationship Id="rId7" Type="http://schemas.openxmlformats.org/officeDocument/2006/relationships/image" Target="../media/image100.png"/><Relationship Id="rId8" Type="http://schemas.openxmlformats.org/officeDocument/2006/relationships/image" Target="../media/image101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2.png"/><Relationship Id="rId2" Type="http://schemas.openxmlformats.org/officeDocument/2006/relationships/image" Target="../media/image103.png"/><Relationship Id="rId3" Type="http://schemas.openxmlformats.org/officeDocument/2006/relationships/image" Target="../media/image104.png"/><Relationship Id="rId4" Type="http://schemas.openxmlformats.org/officeDocument/2006/relationships/image" Target="../media/image105.png"/><Relationship Id="rId5" Type="http://schemas.openxmlformats.org/officeDocument/2006/relationships/image" Target="../media/image106.png"/><Relationship Id="rId6" Type="http://schemas.openxmlformats.org/officeDocument/2006/relationships/image" Target="../media/image107.png"/><Relationship Id="rId7" Type="http://schemas.openxmlformats.org/officeDocument/2006/relationships/image" Target="../media/image108.png"/><Relationship Id="rId8" Type="http://schemas.openxmlformats.org/officeDocument/2006/relationships/image" Target="../media/image109.png"/><Relationship Id="rId9" Type="http://schemas.openxmlformats.org/officeDocument/2006/relationships/image" Target="../media/image110.png"/><Relationship Id="rId10" Type="http://schemas.openxmlformats.org/officeDocument/2006/relationships/image" Target="../media/image111.png"/><Relationship Id="rId11" Type="http://schemas.openxmlformats.org/officeDocument/2006/relationships/image" Target="../media/image112.png"/><Relationship Id="rId12" Type="http://schemas.openxmlformats.org/officeDocument/2006/relationships/slideLayout" Target="../slideLayouts/slideLayout1.xml"/><Relationship Id="rId1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3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4.png"/><Relationship Id="rId2" Type="http://schemas.openxmlformats.org/officeDocument/2006/relationships/image" Target="../media/image115.png"/><Relationship Id="rId3" Type="http://schemas.openxmlformats.org/officeDocument/2006/relationships/image" Target="../media/image116.png"/><Relationship Id="rId4" Type="http://schemas.openxmlformats.org/officeDocument/2006/relationships/image" Target="../media/image117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8.jpeg"/><Relationship Id="rId2" Type="http://schemas.openxmlformats.org/officeDocument/2006/relationships/image" Target="../media/image119.png"/><Relationship Id="rId3" Type="http://schemas.openxmlformats.org/officeDocument/2006/relationships/image" Target="../media/image120.png"/><Relationship Id="rId4" Type="http://schemas.openxmlformats.org/officeDocument/2006/relationships/image" Target="../media/image121.png"/><Relationship Id="rId5" Type="http://schemas.openxmlformats.org/officeDocument/2006/relationships/image" Target="../media/image122.png"/><Relationship Id="rId6" Type="http://schemas.openxmlformats.org/officeDocument/2006/relationships/image" Target="../media/image123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4.png"/><Relationship Id="rId2" Type="http://schemas.openxmlformats.org/officeDocument/2006/relationships/image" Target="../media/image125.png"/><Relationship Id="rId3" Type="http://schemas.openxmlformats.org/officeDocument/2006/relationships/image" Target="../media/image126.png"/><Relationship Id="rId4" Type="http://schemas.openxmlformats.org/officeDocument/2006/relationships/image" Target="../media/image127.png"/><Relationship Id="rId5" Type="http://schemas.openxmlformats.org/officeDocument/2006/relationships/image" Target="../media/image128.png"/><Relationship Id="rId6" Type="http://schemas.openxmlformats.org/officeDocument/2006/relationships/image" Target="../media/image129.png"/><Relationship Id="rId7" Type="http://schemas.openxmlformats.org/officeDocument/2006/relationships/image" Target="../media/image130.png"/><Relationship Id="rId8" Type="http://schemas.openxmlformats.org/officeDocument/2006/relationships/image" Target="../media/image131.png"/><Relationship Id="rId9" Type="http://schemas.openxmlformats.org/officeDocument/2006/relationships/image" Target="../media/image132.png"/><Relationship Id="rId10" Type="http://schemas.openxmlformats.org/officeDocument/2006/relationships/image" Target="../media/image133.png"/><Relationship Id="rId11" Type="http://schemas.openxmlformats.org/officeDocument/2006/relationships/slideLayout" Target="../slideLayouts/slideLayout1.xml"/><Relationship Id="rId12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4.png"/><Relationship Id="rId2" Type="http://schemas.openxmlformats.org/officeDocument/2006/relationships/image" Target="../media/image135.png"/><Relationship Id="rId3" Type="http://schemas.openxmlformats.org/officeDocument/2006/relationships/image" Target="../media/image136.png"/><Relationship Id="rId4" Type="http://schemas.openxmlformats.org/officeDocument/2006/relationships/image" Target="../media/image137.png"/><Relationship Id="rId5" Type="http://schemas.openxmlformats.org/officeDocument/2006/relationships/image" Target="../media/image138.png"/><Relationship Id="rId6" Type="http://schemas.openxmlformats.org/officeDocument/2006/relationships/image" Target="../media/image139.png"/><Relationship Id="rId7" Type="http://schemas.openxmlformats.org/officeDocument/2006/relationships/image" Target="../media/image140.png"/><Relationship Id="rId8" Type="http://schemas.openxmlformats.org/officeDocument/2006/relationships/image" Target="../media/image141.png"/><Relationship Id="rId9" Type="http://schemas.openxmlformats.org/officeDocument/2006/relationships/image" Target="../media/image142.png"/><Relationship Id="rId10" Type="http://schemas.openxmlformats.org/officeDocument/2006/relationships/image" Target="../media/image143.png"/><Relationship Id="rId11" Type="http://schemas.openxmlformats.org/officeDocument/2006/relationships/slideLayout" Target="../slideLayouts/slideLayout1.xml"/><Relationship Id="rId1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cira.ca/cira-secure-home-gateway" TargetMode="External"/><Relationship Id="rId2" Type="http://schemas.openxmlformats.org/officeDocument/2006/relationships/hyperlink" Target="https://cira.ca/cira-secure-home-gateway" TargetMode="External"/><Relationship Id="rId3" Type="http://schemas.openxmlformats.org/officeDocument/2006/relationships/hyperlink" Target="https://cira.ca/cira-secure-home-gateway" TargetMode="External"/><Relationship Id="rId4" Type="http://schemas.openxmlformats.org/officeDocument/2006/relationships/hyperlink" Target="https://github.com/CIRALabs/Secure-IoT-Home-Gateway" TargetMode="External"/><Relationship Id="rId5" Type="http://schemas.openxmlformats.org/officeDocument/2006/relationships/hyperlink" Target="https://github.com/CIRALabs/Secure-IoT-Home-Gateway" TargetMode="External"/><Relationship Id="rId6" Type="http://schemas.openxmlformats.org/officeDocument/2006/relationships/hyperlink" Target="https://github.com/CIRALabs/Secure-IoT-Home-Gateway" TargetMode="External"/><Relationship Id="rId7" Type="http://schemas.openxmlformats.org/officeDocument/2006/relationships/image" Target="../media/image144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jpe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image" Target="../media/image2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7" Type="http://schemas.openxmlformats.org/officeDocument/2006/relationships/image" Target="../media/image34.png"/><Relationship Id="rId8" Type="http://schemas.openxmlformats.org/officeDocument/2006/relationships/image" Target="../media/image35.png"/><Relationship Id="rId9" Type="http://schemas.openxmlformats.org/officeDocument/2006/relationships/image" Target="../media/image36.png"/><Relationship Id="rId10" Type="http://schemas.openxmlformats.org/officeDocument/2006/relationships/image" Target="../media/image37.png"/><Relationship Id="rId11" Type="http://schemas.openxmlformats.org/officeDocument/2006/relationships/image" Target="../media/image38.png"/><Relationship Id="rId12" Type="http://schemas.openxmlformats.org/officeDocument/2006/relationships/image" Target="../media/image39.png"/><Relationship Id="rId13" Type="http://schemas.openxmlformats.org/officeDocument/2006/relationships/image" Target="../media/image40.png"/><Relationship Id="rId14" Type="http://schemas.openxmlformats.org/officeDocument/2006/relationships/image" Target="../media/image41.png"/><Relationship Id="rId15" Type="http://schemas.openxmlformats.org/officeDocument/2006/relationships/image" Target="../media/image42.png"/><Relationship Id="rId16" Type="http://schemas.openxmlformats.org/officeDocument/2006/relationships/image" Target="../media/image43.png"/><Relationship Id="rId17" Type="http://schemas.openxmlformats.org/officeDocument/2006/relationships/image" Target="../media/image44.png"/><Relationship Id="rId18" Type="http://schemas.openxmlformats.org/officeDocument/2006/relationships/image" Target="../media/image45.png"/><Relationship Id="rId19" Type="http://schemas.openxmlformats.org/officeDocument/2006/relationships/image" Target="../media/image46.png"/><Relationship Id="rId20" Type="http://schemas.openxmlformats.org/officeDocument/2006/relationships/image" Target="../media/image47.png"/><Relationship Id="rId21" Type="http://schemas.openxmlformats.org/officeDocument/2006/relationships/image" Target="../media/image48.png"/><Relationship Id="rId22" Type="http://schemas.openxmlformats.org/officeDocument/2006/relationships/image" Target="../media/image49.png"/><Relationship Id="rId23" Type="http://schemas.openxmlformats.org/officeDocument/2006/relationships/image" Target="../media/image50.png"/><Relationship Id="rId24" Type="http://schemas.openxmlformats.org/officeDocument/2006/relationships/image" Target="../media/image51.png"/><Relationship Id="rId25" Type="http://schemas.openxmlformats.org/officeDocument/2006/relationships/image" Target="../media/image52.png"/><Relationship Id="rId26" Type="http://schemas.openxmlformats.org/officeDocument/2006/relationships/slideLayout" Target="../slideLayouts/slideLayout1.xml"/><Relationship Id="rId27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image" Target="../media/image58.png"/><Relationship Id="rId7" Type="http://schemas.openxmlformats.org/officeDocument/2006/relationships/image" Target="../media/image59.png"/><Relationship Id="rId8" Type="http://schemas.openxmlformats.org/officeDocument/2006/relationships/image" Target="../media/image60.png"/><Relationship Id="rId9" Type="http://schemas.openxmlformats.org/officeDocument/2006/relationships/image" Target="../media/image61.png"/><Relationship Id="rId10" Type="http://schemas.openxmlformats.org/officeDocument/2006/relationships/image" Target="../media/image62.png"/><Relationship Id="rId11" Type="http://schemas.openxmlformats.org/officeDocument/2006/relationships/image" Target="../media/image63.png"/><Relationship Id="rId12" Type="http://schemas.openxmlformats.org/officeDocument/2006/relationships/image" Target="../media/image64.png"/><Relationship Id="rId13" Type="http://schemas.openxmlformats.org/officeDocument/2006/relationships/image" Target="../media/image65.png"/><Relationship Id="rId14" Type="http://schemas.openxmlformats.org/officeDocument/2006/relationships/image" Target="../media/image66.png"/><Relationship Id="rId15" Type="http://schemas.openxmlformats.org/officeDocument/2006/relationships/image" Target="../media/image67.png"/><Relationship Id="rId16" Type="http://schemas.openxmlformats.org/officeDocument/2006/relationships/image" Target="../media/image68.png"/><Relationship Id="rId17" Type="http://schemas.openxmlformats.org/officeDocument/2006/relationships/image" Target="../media/image69.png"/><Relationship Id="rId18" Type="http://schemas.openxmlformats.org/officeDocument/2006/relationships/image" Target="../media/image70.png"/><Relationship Id="rId19" Type="http://schemas.openxmlformats.org/officeDocument/2006/relationships/image" Target="../media/image71.png"/><Relationship Id="rId20" Type="http://schemas.openxmlformats.org/officeDocument/2006/relationships/image" Target="../media/image72.png"/><Relationship Id="rId21" Type="http://schemas.openxmlformats.org/officeDocument/2006/relationships/image" Target="../media/image73.png"/><Relationship Id="rId22" Type="http://schemas.openxmlformats.org/officeDocument/2006/relationships/image" Target="../media/image74.png"/><Relationship Id="rId23" Type="http://schemas.openxmlformats.org/officeDocument/2006/relationships/image" Target="../media/image75.png"/><Relationship Id="rId24" Type="http://schemas.openxmlformats.org/officeDocument/2006/relationships/image" Target="../media/image76.png"/><Relationship Id="rId25" Type="http://schemas.openxmlformats.org/officeDocument/2006/relationships/image" Target="../media/image77.png"/><Relationship Id="rId26" Type="http://schemas.openxmlformats.org/officeDocument/2006/relationships/image" Target="../media/image78.png"/><Relationship Id="rId27" Type="http://schemas.openxmlformats.org/officeDocument/2006/relationships/image" Target="../media/image79.png"/><Relationship Id="rId28" Type="http://schemas.openxmlformats.org/officeDocument/2006/relationships/slideLayout" Target="../slideLayouts/slideLayout1.xml"/><Relationship Id="rId29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0.png"/><Relationship Id="rId2" Type="http://schemas.openxmlformats.org/officeDocument/2006/relationships/image" Target="../media/image81.png"/><Relationship Id="rId3" Type="http://schemas.openxmlformats.org/officeDocument/2006/relationships/image" Target="../media/image82.png"/><Relationship Id="rId4" Type="http://schemas.openxmlformats.org/officeDocument/2006/relationships/image" Target="../media/image83.png"/><Relationship Id="rId5" Type="http://schemas.openxmlformats.org/officeDocument/2006/relationships/image" Target="../media/image84.png"/><Relationship Id="rId6" Type="http://schemas.openxmlformats.org/officeDocument/2006/relationships/image" Target="../media/image85.png"/><Relationship Id="rId7" Type="http://schemas.openxmlformats.org/officeDocument/2006/relationships/image" Target="../media/image86.png"/><Relationship Id="rId8" Type="http://schemas.openxmlformats.org/officeDocument/2006/relationships/image" Target="../media/image87.png"/><Relationship Id="rId9" Type="http://schemas.openxmlformats.org/officeDocument/2006/relationships/image" Target="../media/image88.png"/><Relationship Id="rId10" Type="http://schemas.openxmlformats.org/officeDocument/2006/relationships/image" Target="../media/image89.png"/><Relationship Id="rId11" Type="http://schemas.openxmlformats.org/officeDocument/2006/relationships/image" Target="../media/image90.png"/><Relationship Id="rId12" Type="http://schemas.openxmlformats.org/officeDocument/2006/relationships/image" Target="../media/image91.png"/><Relationship Id="rId13" Type="http://schemas.openxmlformats.org/officeDocument/2006/relationships/image" Target="../media/image92.png"/><Relationship Id="rId14" Type="http://schemas.openxmlformats.org/officeDocument/2006/relationships/image" Target="../media/image93.png"/><Relationship Id="rId15" Type="http://schemas.openxmlformats.org/officeDocument/2006/relationships/image" Target="../media/image94.png"/><Relationship Id="rId16" Type="http://schemas.openxmlformats.org/officeDocument/2006/relationships/image" Target="../media/image95.png"/><Relationship Id="rId17" Type="http://schemas.openxmlformats.org/officeDocument/2006/relationships/image" Target="../media/image96.png"/><Relationship Id="rId18" Type="http://schemas.openxmlformats.org/officeDocument/2006/relationships/image" Target="../media/image97.png"/><Relationship Id="rId19" Type="http://schemas.openxmlformats.org/officeDocument/2006/relationships/slideLayout" Target="../slideLayouts/slideLayout1.xml"/><Relationship Id="rId20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2"/>
          <p:cNvSpPr/>
          <p:nvPr/>
        </p:nvSpPr>
        <p:spPr>
          <a:xfrm>
            <a:off x="468000" y="654480"/>
            <a:ext cx="7425720" cy="6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</a:pPr>
            <a:r>
              <a:rPr b="0" lang="en-CA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SECURE HOME GATEWAY PROJECT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4" name="Picture 8" descr=""/>
          <p:cNvPicPr/>
          <p:nvPr/>
        </p:nvPicPr>
        <p:blipFill>
          <a:blip r:embed="rId1"/>
          <a:stretch/>
        </p:blipFill>
        <p:spPr>
          <a:xfrm>
            <a:off x="0" y="-15120"/>
            <a:ext cx="9366480" cy="6244200"/>
          </a:xfrm>
          <a:prstGeom prst="rect">
            <a:avLst/>
          </a:prstGeom>
          <a:ln>
            <a:noFill/>
          </a:ln>
        </p:spPr>
      </p:pic>
      <p:sp>
        <p:nvSpPr>
          <p:cNvPr id="45" name="CustomShape 3"/>
          <p:cNvSpPr/>
          <p:nvPr/>
        </p:nvSpPr>
        <p:spPr>
          <a:xfrm>
            <a:off x="135360" y="310320"/>
            <a:ext cx="6208200" cy="131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CIRA Labs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Secure Home Gateway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Project Vision - 2019</a:t>
            </a:r>
            <a:endParaRPr b="0" lang="en-CA" sz="2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CustomShape 4"/>
          <p:cNvSpPr/>
          <p:nvPr/>
        </p:nvSpPr>
        <p:spPr>
          <a:xfrm>
            <a:off x="366480" y="1784880"/>
            <a:ext cx="4379760" cy="135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901"/>
              </a:spcBef>
            </a:pPr>
            <a:r>
              <a:rPr b="0" lang="en-CA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May 2019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144000" y="2232000"/>
            <a:ext cx="1851480" cy="1851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New standards – MUD - Manufacturer Usage Description – RFC8520</a:t>
            </a:r>
            <a:br/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3"/>
          <p:cNvSpPr/>
          <p:nvPr/>
        </p:nvSpPr>
        <p:spPr>
          <a:xfrm>
            <a:off x="766080" y="978120"/>
            <a:ext cx="7631640" cy="2339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306" name="Picture 5" descr=""/>
          <p:cNvPicPr/>
          <p:nvPr/>
        </p:nvPicPr>
        <p:blipFill>
          <a:blip r:embed="rId1"/>
          <a:stretch/>
        </p:blipFill>
        <p:spPr>
          <a:xfrm>
            <a:off x="887400" y="1106640"/>
            <a:ext cx="546120" cy="546120"/>
          </a:xfrm>
          <a:prstGeom prst="rect">
            <a:avLst/>
          </a:prstGeom>
          <a:ln>
            <a:noFill/>
          </a:ln>
        </p:spPr>
      </p:pic>
      <p:sp>
        <p:nvSpPr>
          <p:cNvPr id="307" name="CustomShape 4"/>
          <p:cNvSpPr/>
          <p:nvPr/>
        </p:nvSpPr>
        <p:spPr>
          <a:xfrm>
            <a:off x="1372680" y="1120320"/>
            <a:ext cx="6744600" cy="200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I’m an ACME water sensor 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 MUD File at: </a:t>
            </a:r>
            <a:r>
              <a:rPr b="0" lang="en-CA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2"/>
              </a:rPr>
              <a:t>https://acme.corp/mud/ws1.0.json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FILE: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I have WIFI &amp; apply the water sensor access policy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I need to upgrade my firmware at </a:t>
            </a:r>
            <a:r>
              <a:rPr b="0" lang="en-CA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3"/>
              </a:rPr>
              <a:t>https://acme.corp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Configure me at </a:t>
            </a:r>
            <a:r>
              <a:rPr b="0" lang="en-CA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4"/>
              </a:rPr>
              <a:t>https://myip/setup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	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- Alerts available at </a:t>
            </a:r>
            <a:r>
              <a:rPr b="0" lang="en-CA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5"/>
              </a:rPr>
              <a:t>https://myip/alerts</a:t>
            </a: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8" name="Picture 7" descr=""/>
          <p:cNvPicPr/>
          <p:nvPr/>
        </p:nvPicPr>
        <p:blipFill>
          <a:blip r:embed="rId6"/>
          <a:stretch/>
        </p:blipFill>
        <p:spPr>
          <a:xfrm>
            <a:off x="1064520" y="2831760"/>
            <a:ext cx="721800" cy="234360"/>
          </a:xfrm>
          <a:prstGeom prst="rect">
            <a:avLst/>
          </a:prstGeom>
          <a:ln>
            <a:noFill/>
          </a:ln>
        </p:spPr>
      </p:pic>
      <p:pic>
        <p:nvPicPr>
          <p:cNvPr id="309" name="Picture 8" descr=""/>
          <p:cNvPicPr/>
          <p:nvPr/>
        </p:nvPicPr>
        <p:blipFill>
          <a:blip r:embed="rId7"/>
          <a:stretch/>
        </p:blipFill>
        <p:spPr>
          <a:xfrm>
            <a:off x="1075680" y="2551680"/>
            <a:ext cx="716760" cy="234720"/>
          </a:xfrm>
          <a:prstGeom prst="rect">
            <a:avLst/>
          </a:prstGeom>
          <a:ln>
            <a:noFill/>
          </a:ln>
        </p:spPr>
      </p:pic>
      <p:pic>
        <p:nvPicPr>
          <p:cNvPr id="310" name="Picture 9" descr=""/>
          <p:cNvPicPr/>
          <p:nvPr/>
        </p:nvPicPr>
        <p:blipFill>
          <a:blip r:embed="rId8"/>
          <a:stretch/>
        </p:blipFill>
        <p:spPr>
          <a:xfrm>
            <a:off x="1075680" y="2265480"/>
            <a:ext cx="716760" cy="234720"/>
          </a:xfrm>
          <a:prstGeom prst="rect">
            <a:avLst/>
          </a:prstGeom>
          <a:ln>
            <a:noFill/>
          </a:ln>
        </p:spPr>
      </p:pic>
      <p:sp>
        <p:nvSpPr>
          <p:cNvPr id="311" name="CustomShape 5"/>
          <p:cNvSpPr/>
          <p:nvPr/>
        </p:nvSpPr>
        <p:spPr>
          <a:xfrm>
            <a:off x="1742040" y="3565800"/>
            <a:ext cx="7058160" cy="118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CA" sz="1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It would be nice </a:t>
            </a:r>
            <a:r>
              <a:rPr b="0" lang="en-CA" sz="1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if the IoT device could advertise it’s current firmware version and/or current MUD file URL via WIFI or network connection (DPP, DHCP, LLDP…) on order to setup correct security profile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CustomShape 2"/>
          <p:cNvSpPr/>
          <p:nvPr/>
        </p:nvSpPr>
        <p:spPr>
          <a:xfrm>
            <a:off x="3116160" y="348840"/>
            <a:ext cx="1715760" cy="2909520"/>
          </a:xfrm>
          <a:prstGeom prst="roundRect">
            <a:avLst>
              <a:gd name="adj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14" name="CustomShape 3"/>
          <p:cNvSpPr/>
          <p:nvPr/>
        </p:nvSpPr>
        <p:spPr>
          <a:xfrm>
            <a:off x="3273480" y="2307240"/>
            <a:ext cx="1490760" cy="592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Controller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CustomShape 4"/>
          <p:cNvSpPr/>
          <p:nvPr/>
        </p:nvSpPr>
        <p:spPr>
          <a:xfrm>
            <a:off x="2391120" y="3576600"/>
            <a:ext cx="2112840" cy="1367280"/>
          </a:xfrm>
          <a:prstGeom prst="roundRect">
            <a:avLst>
              <a:gd name="adj" fmla="val 16667"/>
            </a:avLst>
          </a:prstGeom>
          <a:solidFill>
            <a:schemeClr val="accent3">
              <a:lumMod val="20000"/>
              <a:lumOff val="80000"/>
            </a:schemeClr>
          </a:solidFill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316" name="Picture 4" descr=""/>
          <p:cNvPicPr/>
          <p:nvPr/>
        </p:nvPicPr>
        <p:blipFill>
          <a:blip r:embed="rId1"/>
          <a:stretch/>
        </p:blipFill>
        <p:spPr>
          <a:xfrm>
            <a:off x="2618640" y="3677400"/>
            <a:ext cx="578160" cy="578160"/>
          </a:xfrm>
          <a:prstGeom prst="rect">
            <a:avLst/>
          </a:prstGeom>
          <a:ln>
            <a:noFill/>
          </a:ln>
        </p:spPr>
      </p:pic>
      <p:pic>
        <p:nvPicPr>
          <p:cNvPr id="317" name="Picture 7" descr=""/>
          <p:cNvPicPr/>
          <p:nvPr/>
        </p:nvPicPr>
        <p:blipFill>
          <a:blip r:embed="rId2"/>
          <a:stretch/>
        </p:blipFill>
        <p:spPr>
          <a:xfrm>
            <a:off x="3609000" y="3759120"/>
            <a:ext cx="646920" cy="646920"/>
          </a:xfrm>
          <a:prstGeom prst="rect">
            <a:avLst/>
          </a:prstGeom>
          <a:ln>
            <a:noFill/>
          </a:ln>
        </p:spPr>
      </p:pic>
      <p:sp>
        <p:nvSpPr>
          <p:cNvPr id="318" name="CustomShape 5"/>
          <p:cNvSpPr/>
          <p:nvPr/>
        </p:nvSpPr>
        <p:spPr>
          <a:xfrm>
            <a:off x="621000" y="3499200"/>
            <a:ext cx="1486440" cy="109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Scan MUD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QR code &amp;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send to MUD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Controller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(DHCP in future)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9" name="Picture 9" descr=""/>
          <p:cNvPicPr/>
          <p:nvPr/>
        </p:nvPicPr>
        <p:blipFill>
          <a:blip r:embed="rId3"/>
          <a:stretch/>
        </p:blipFill>
        <p:spPr>
          <a:xfrm>
            <a:off x="5728320" y="1212120"/>
            <a:ext cx="621360" cy="617040"/>
          </a:xfrm>
          <a:prstGeom prst="rect">
            <a:avLst/>
          </a:prstGeom>
          <a:ln>
            <a:noFill/>
          </a:ln>
        </p:spPr>
      </p:pic>
      <p:sp>
        <p:nvSpPr>
          <p:cNvPr id="320" name="CustomShape 6"/>
          <p:cNvSpPr/>
          <p:nvPr/>
        </p:nvSpPr>
        <p:spPr>
          <a:xfrm>
            <a:off x="5121360" y="739800"/>
            <a:ext cx="17974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CIRA SHG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Repository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7"/>
          <p:cNvSpPr/>
          <p:nvPr/>
        </p:nvSpPr>
        <p:spPr>
          <a:xfrm>
            <a:off x="657000" y="834480"/>
            <a:ext cx="806400" cy="1535400"/>
          </a:xfrm>
          <a:prstGeom prst="roundRect">
            <a:avLst>
              <a:gd name="adj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22" name="CustomShape 8"/>
          <p:cNvSpPr/>
          <p:nvPr/>
        </p:nvSpPr>
        <p:spPr>
          <a:xfrm>
            <a:off x="766800" y="1769760"/>
            <a:ext cx="60264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App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CustomShape 9"/>
          <p:cNvSpPr/>
          <p:nvPr/>
        </p:nvSpPr>
        <p:spPr>
          <a:xfrm>
            <a:off x="1521000" y="2468160"/>
            <a:ext cx="859320" cy="1141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b050"/>
            </a:solidFill>
            <a:round/>
            <a:tail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24" name="CustomShape 10"/>
          <p:cNvSpPr/>
          <p:nvPr/>
        </p:nvSpPr>
        <p:spPr>
          <a:xfrm>
            <a:off x="4832280" y="1608480"/>
            <a:ext cx="835920" cy="5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(2)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Send to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CIRA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CustomShape 11"/>
          <p:cNvSpPr/>
          <p:nvPr/>
        </p:nvSpPr>
        <p:spPr>
          <a:xfrm flipV="1">
            <a:off x="6523920" y="1535760"/>
            <a:ext cx="936000" cy="8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7030a0"/>
            </a:solidFill>
            <a:round/>
            <a:headEnd len="med" type="arrow" w="med"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26" name="CustomShape 12"/>
          <p:cNvSpPr/>
          <p:nvPr/>
        </p:nvSpPr>
        <p:spPr>
          <a:xfrm>
            <a:off x="6454800" y="1616040"/>
            <a:ext cx="1105560" cy="5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(2)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Get vendor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file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7" name="Picture 17" descr=""/>
          <p:cNvPicPr/>
          <p:nvPr/>
        </p:nvPicPr>
        <p:blipFill>
          <a:blip r:embed="rId4"/>
          <a:stretch/>
        </p:blipFill>
        <p:spPr>
          <a:xfrm>
            <a:off x="7605000" y="1195920"/>
            <a:ext cx="621360" cy="617040"/>
          </a:xfrm>
          <a:prstGeom prst="rect">
            <a:avLst/>
          </a:prstGeom>
          <a:ln>
            <a:noFill/>
          </a:ln>
        </p:spPr>
      </p:pic>
      <p:sp>
        <p:nvSpPr>
          <p:cNvPr id="328" name="CustomShape 13"/>
          <p:cNvSpPr/>
          <p:nvPr/>
        </p:nvSpPr>
        <p:spPr>
          <a:xfrm>
            <a:off x="7140960" y="632160"/>
            <a:ext cx="136476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ACME.CORP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Repository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CustomShape 14"/>
          <p:cNvSpPr/>
          <p:nvPr/>
        </p:nvSpPr>
        <p:spPr>
          <a:xfrm>
            <a:off x="3213720" y="594360"/>
            <a:ext cx="7228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CustomShape 15"/>
          <p:cNvSpPr/>
          <p:nvPr/>
        </p:nvSpPr>
        <p:spPr>
          <a:xfrm flipH="1">
            <a:off x="1651680" y="1062720"/>
            <a:ext cx="1341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b050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31" name="CustomShape 16"/>
          <p:cNvSpPr/>
          <p:nvPr/>
        </p:nvSpPr>
        <p:spPr>
          <a:xfrm flipH="1" flipV="1">
            <a:off x="4867920" y="1514880"/>
            <a:ext cx="771840" cy="3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7030a0"/>
            </a:solidFill>
            <a:round/>
            <a:headEnd len="med" type="arrow" w="med"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32" name="CustomShape 17"/>
          <p:cNvSpPr/>
          <p:nvPr/>
        </p:nvSpPr>
        <p:spPr>
          <a:xfrm>
            <a:off x="2770200" y="4480560"/>
            <a:ext cx="1373760" cy="4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ACME.CORP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Water Sensor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CustomShape 18"/>
          <p:cNvSpPr/>
          <p:nvPr/>
        </p:nvSpPr>
        <p:spPr>
          <a:xfrm>
            <a:off x="2094480" y="708480"/>
            <a:ext cx="404640" cy="25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CustomShape 19"/>
          <p:cNvSpPr/>
          <p:nvPr/>
        </p:nvSpPr>
        <p:spPr>
          <a:xfrm>
            <a:off x="1650960" y="1327680"/>
            <a:ext cx="131292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2060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35" name="CustomShape 20"/>
          <p:cNvSpPr/>
          <p:nvPr/>
        </p:nvSpPr>
        <p:spPr>
          <a:xfrm flipH="1" flipV="1">
            <a:off x="1617120" y="1551600"/>
            <a:ext cx="1378080" cy="8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2060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36" name="CustomShape 21"/>
          <p:cNvSpPr/>
          <p:nvPr/>
        </p:nvSpPr>
        <p:spPr>
          <a:xfrm>
            <a:off x="1692000" y="1626840"/>
            <a:ext cx="119700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(3)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User accepts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provisioning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instructions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7" name="CustomShape 22"/>
          <p:cNvSpPr/>
          <p:nvPr/>
        </p:nvSpPr>
        <p:spPr>
          <a:xfrm>
            <a:off x="2399400" y="4215600"/>
            <a:ext cx="1070640" cy="24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QR Code</a:t>
            </a:r>
            <a:endParaRPr b="0" lang="en-CA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CustomShape 23"/>
          <p:cNvSpPr/>
          <p:nvPr/>
        </p:nvSpPr>
        <p:spPr>
          <a:xfrm>
            <a:off x="1496160" y="3134160"/>
            <a:ext cx="404640" cy="25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9" name="CustomShape 24"/>
          <p:cNvSpPr/>
          <p:nvPr/>
        </p:nvSpPr>
        <p:spPr>
          <a:xfrm flipH="1" flipV="1">
            <a:off x="3931560" y="3038760"/>
            <a:ext cx="7560" cy="555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c00000"/>
            </a:solidFill>
            <a:round/>
            <a:headEnd len="med" type="oval" w="med"/>
            <a:tailEnd len="med" type="oval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340" name="CustomShape 25"/>
          <p:cNvSpPr/>
          <p:nvPr/>
        </p:nvSpPr>
        <p:spPr>
          <a:xfrm>
            <a:off x="5074200" y="2709360"/>
            <a:ext cx="2477520" cy="226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(4)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device added to network with specific network access controls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 u="sng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Network Access control: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Allow access to ACME.CORP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Allow to send alerts internally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Allow to be configured by app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Deny all other internet access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1" name="CustomShape 26"/>
          <p:cNvSpPr/>
          <p:nvPr/>
        </p:nvSpPr>
        <p:spPr>
          <a:xfrm>
            <a:off x="3952440" y="3236760"/>
            <a:ext cx="404640" cy="25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(4)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2" name="Picture 32" descr=""/>
          <p:cNvPicPr/>
          <p:nvPr/>
        </p:nvPicPr>
        <p:blipFill>
          <a:blip r:embed="rId5"/>
          <a:stretch/>
        </p:blipFill>
        <p:spPr>
          <a:xfrm>
            <a:off x="815400" y="886680"/>
            <a:ext cx="506160" cy="817920"/>
          </a:xfrm>
          <a:prstGeom prst="rect">
            <a:avLst/>
          </a:prstGeom>
          <a:ln>
            <a:noFill/>
          </a:ln>
        </p:spPr>
      </p:pic>
      <p:sp>
        <p:nvSpPr>
          <p:cNvPr id="343" name="CustomShape 27"/>
          <p:cNvSpPr/>
          <p:nvPr/>
        </p:nvSpPr>
        <p:spPr>
          <a:xfrm flipV="1">
            <a:off x="3789000" y="1764720"/>
            <a:ext cx="360" cy="486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344" name="Picture 35" descr=""/>
          <p:cNvPicPr/>
          <p:nvPr/>
        </p:nvPicPr>
        <p:blipFill>
          <a:blip r:embed="rId6"/>
          <a:stretch/>
        </p:blipFill>
        <p:spPr>
          <a:xfrm>
            <a:off x="4019400" y="358200"/>
            <a:ext cx="667080" cy="668880"/>
          </a:xfrm>
          <a:prstGeom prst="rect">
            <a:avLst/>
          </a:prstGeom>
          <a:ln>
            <a:noFill/>
          </a:ln>
        </p:spPr>
      </p:pic>
      <p:pic>
        <p:nvPicPr>
          <p:cNvPr id="345" name="Picture 36" descr=""/>
          <p:cNvPicPr/>
          <p:nvPr/>
        </p:nvPicPr>
        <p:blipFill>
          <a:blip r:embed="rId7"/>
          <a:stretch/>
        </p:blipFill>
        <p:spPr>
          <a:xfrm>
            <a:off x="4322520" y="751680"/>
            <a:ext cx="149760" cy="151200"/>
          </a:xfrm>
          <a:prstGeom prst="rect">
            <a:avLst/>
          </a:prstGeom>
          <a:ln>
            <a:noFill/>
          </a:ln>
        </p:spPr>
      </p:pic>
      <p:sp>
        <p:nvSpPr>
          <p:cNvPr id="346" name="CustomShape 28"/>
          <p:cNvSpPr/>
          <p:nvPr/>
        </p:nvSpPr>
        <p:spPr>
          <a:xfrm>
            <a:off x="4137480" y="1765440"/>
            <a:ext cx="360" cy="486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347" name="Picture 38" descr=""/>
          <p:cNvPicPr/>
          <p:nvPr/>
        </p:nvPicPr>
        <p:blipFill>
          <a:blip r:embed="rId8"/>
          <a:stretch/>
        </p:blipFill>
        <p:spPr>
          <a:xfrm>
            <a:off x="3489480" y="2504520"/>
            <a:ext cx="430920" cy="430920"/>
          </a:xfrm>
          <a:prstGeom prst="rect">
            <a:avLst/>
          </a:prstGeom>
          <a:ln>
            <a:noFill/>
          </a:ln>
        </p:spPr>
      </p:pic>
      <p:pic>
        <p:nvPicPr>
          <p:cNvPr id="348" name="Picture 39" descr=""/>
          <p:cNvPicPr/>
          <p:nvPr/>
        </p:nvPicPr>
        <p:blipFill>
          <a:blip r:embed="rId9"/>
          <a:stretch/>
        </p:blipFill>
        <p:spPr>
          <a:xfrm>
            <a:off x="5817600" y="1680840"/>
            <a:ext cx="412200" cy="360000"/>
          </a:xfrm>
          <a:prstGeom prst="rect">
            <a:avLst/>
          </a:prstGeom>
          <a:ln>
            <a:noFill/>
          </a:ln>
        </p:spPr>
      </p:pic>
      <p:pic>
        <p:nvPicPr>
          <p:cNvPr id="349" name="Picture 40" descr=""/>
          <p:cNvPicPr/>
          <p:nvPr/>
        </p:nvPicPr>
        <p:blipFill>
          <a:blip r:embed="rId10"/>
          <a:stretch/>
        </p:blipFill>
        <p:spPr>
          <a:xfrm>
            <a:off x="7696440" y="1662840"/>
            <a:ext cx="412200" cy="360000"/>
          </a:xfrm>
          <a:prstGeom prst="rect">
            <a:avLst/>
          </a:prstGeom>
          <a:ln>
            <a:noFill/>
          </a:ln>
        </p:spPr>
      </p:pic>
      <p:sp>
        <p:nvSpPr>
          <p:cNvPr id="350" name="CustomShape 29"/>
          <p:cNvSpPr/>
          <p:nvPr/>
        </p:nvSpPr>
        <p:spPr>
          <a:xfrm>
            <a:off x="3953880" y="2685960"/>
            <a:ext cx="821880" cy="24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(IP Tables)</a:t>
            </a:r>
            <a:endParaRPr b="0" lang="en-CA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1" name="CustomShape 30"/>
          <p:cNvSpPr/>
          <p:nvPr/>
        </p:nvSpPr>
        <p:spPr>
          <a:xfrm>
            <a:off x="3233160" y="1064160"/>
            <a:ext cx="1490760" cy="592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Supervisor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2" name="Picture 43" descr=""/>
          <p:cNvPicPr/>
          <p:nvPr/>
        </p:nvPicPr>
        <p:blipFill>
          <a:blip r:embed="rId11"/>
          <a:stretch/>
        </p:blipFill>
        <p:spPr>
          <a:xfrm>
            <a:off x="3798360" y="1314000"/>
            <a:ext cx="412200" cy="36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Work in progress architecture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54000" y="465048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5" name="Picture 3" descr=""/>
          <p:cNvPicPr/>
          <p:nvPr/>
        </p:nvPicPr>
        <p:blipFill>
          <a:blip r:embed="rId1"/>
          <a:stretch/>
        </p:blipFill>
        <p:spPr>
          <a:xfrm>
            <a:off x="1555920" y="808200"/>
            <a:ext cx="6427440" cy="3910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Step 2 – Secure Home Gateway setup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CustomShape 3"/>
          <p:cNvSpPr/>
          <p:nvPr/>
        </p:nvSpPr>
        <p:spPr>
          <a:xfrm>
            <a:off x="4789440" y="1855440"/>
            <a:ext cx="2707200" cy="147960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59" name="Picture 4" descr=""/>
          <p:cNvPicPr/>
          <p:nvPr/>
        </p:nvPicPr>
        <p:blipFill>
          <a:blip r:embed="rId1"/>
          <a:stretch/>
        </p:blipFill>
        <p:spPr>
          <a:xfrm>
            <a:off x="5100840" y="2418120"/>
            <a:ext cx="700920" cy="700920"/>
          </a:xfrm>
          <a:prstGeom prst="rect">
            <a:avLst/>
          </a:prstGeom>
          <a:ln>
            <a:noFill/>
          </a:ln>
        </p:spPr>
      </p:pic>
      <p:sp>
        <p:nvSpPr>
          <p:cNvPr id="360" name="CustomShape 4"/>
          <p:cNvSpPr/>
          <p:nvPr/>
        </p:nvSpPr>
        <p:spPr>
          <a:xfrm>
            <a:off x="1152720" y="2401200"/>
            <a:ext cx="144072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application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1" name="Picture 6" descr=""/>
          <p:cNvPicPr/>
          <p:nvPr/>
        </p:nvPicPr>
        <p:blipFill>
          <a:blip r:embed="rId2"/>
          <a:stretch/>
        </p:blipFill>
        <p:spPr>
          <a:xfrm>
            <a:off x="2803320" y="2013120"/>
            <a:ext cx="874080" cy="1411920"/>
          </a:xfrm>
          <a:prstGeom prst="rect">
            <a:avLst/>
          </a:prstGeom>
          <a:ln>
            <a:noFill/>
          </a:ln>
        </p:spPr>
      </p:pic>
      <p:pic>
        <p:nvPicPr>
          <p:cNvPr id="362" name="Picture 8" descr=""/>
          <p:cNvPicPr/>
          <p:nvPr/>
        </p:nvPicPr>
        <p:blipFill>
          <a:blip r:embed="rId3"/>
          <a:stretch/>
        </p:blipFill>
        <p:spPr>
          <a:xfrm>
            <a:off x="5856840" y="2097720"/>
            <a:ext cx="1254960" cy="1237680"/>
          </a:xfrm>
          <a:prstGeom prst="rect">
            <a:avLst/>
          </a:prstGeom>
          <a:ln>
            <a:noFill/>
          </a:ln>
        </p:spPr>
      </p:pic>
      <p:pic>
        <p:nvPicPr>
          <p:cNvPr id="363" name="Picture 9" descr=""/>
          <p:cNvPicPr/>
          <p:nvPr/>
        </p:nvPicPr>
        <p:blipFill>
          <a:blip r:embed="rId4"/>
          <a:stretch/>
        </p:blipFill>
        <p:spPr>
          <a:xfrm>
            <a:off x="6422040" y="2814120"/>
            <a:ext cx="331560" cy="329040"/>
          </a:xfrm>
          <a:prstGeom prst="rect">
            <a:avLst/>
          </a:prstGeom>
          <a:ln>
            <a:noFill/>
          </a:ln>
        </p:spPr>
      </p:pic>
      <p:sp>
        <p:nvSpPr>
          <p:cNvPr id="364" name="CustomShape 5"/>
          <p:cNvSpPr/>
          <p:nvPr/>
        </p:nvSpPr>
        <p:spPr>
          <a:xfrm>
            <a:off x="3889440" y="2719800"/>
            <a:ext cx="79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682d8e"/>
            </a:solidFill>
            <a:round/>
            <a:tail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65" name="CustomShape 6"/>
          <p:cNvSpPr/>
          <p:nvPr/>
        </p:nvSpPr>
        <p:spPr>
          <a:xfrm>
            <a:off x="604080" y="3955680"/>
            <a:ext cx="81856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https://datatracker.ietf.org/doc/draft-richardson-anima-smarkaklink/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CustomShape 7"/>
          <p:cNvSpPr/>
          <p:nvPr/>
        </p:nvSpPr>
        <p:spPr>
          <a:xfrm>
            <a:off x="166680" y="840960"/>
            <a:ext cx="8290800" cy="73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>
              <a:lnSpc>
                <a:spcPct val="100000"/>
              </a:lnSpc>
            </a:pPr>
            <a:r>
              <a:rPr b="1" lang="en-CA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BRSKI enrollment of with disconnected Registrars – smarkaklink</a:t>
            </a:r>
            <a:endParaRPr b="0" lang="en-CA" sz="10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Unicode MS"/>
                <a:ea typeface="DejaVu Sans"/>
              </a:rPr>
              <a:t>This document details the mechanism used for initial enrollment using a smartphone of a BRSKI Registrar system. </a:t>
            </a:r>
            <a:endParaRPr b="0" lang="en-CA" sz="10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Unicode MS"/>
                <a:ea typeface="DejaVu Sans"/>
              </a:rPr>
              <a:t>…</a:t>
            </a:r>
            <a:r>
              <a:rPr b="0" lang="en-CA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Unicode MS"/>
                <a:ea typeface="DejaVu Sans"/>
              </a:rPr>
              <a:t>where the registrar device is new out of the box and is the intended gateway to the Internet (such as a home gateway),</a:t>
            </a:r>
            <a:endParaRPr b="0" lang="en-CA" sz="10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Unicode MS"/>
                <a:ea typeface="DejaVu Sans"/>
              </a:rPr>
              <a:t>but has not yet been configured…</a:t>
            </a:r>
            <a:endParaRPr b="0" lang="en-CA" sz="10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7" name="CustomShape 8"/>
          <p:cNvSpPr/>
          <p:nvPr/>
        </p:nvSpPr>
        <p:spPr>
          <a:xfrm>
            <a:off x="3837960" y="2840400"/>
            <a:ext cx="90756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kaklink 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Wingdings"/>
                <a:ea typeface="DejaVu Sans"/>
              </a:rPr>
              <a:t></a:t>
            </a:r>
            <a:endParaRPr b="0" lang="en-CA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Step 3 – External DNS/DNSSEC Provisioning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0" name="Picture 3" descr=""/>
          <p:cNvPicPr/>
          <p:nvPr/>
        </p:nvPicPr>
        <p:blipFill>
          <a:blip r:embed="rId1"/>
          <a:stretch/>
        </p:blipFill>
        <p:spPr>
          <a:xfrm>
            <a:off x="5599440" y="1605960"/>
            <a:ext cx="849600" cy="861120"/>
          </a:xfrm>
          <a:prstGeom prst="rect">
            <a:avLst/>
          </a:prstGeom>
          <a:ln>
            <a:noFill/>
          </a:ln>
        </p:spPr>
      </p:pic>
      <p:sp>
        <p:nvSpPr>
          <p:cNvPr id="371" name="CustomShape 3"/>
          <p:cNvSpPr/>
          <p:nvPr/>
        </p:nvSpPr>
        <p:spPr>
          <a:xfrm>
            <a:off x="6312960" y="2952000"/>
            <a:ext cx="260460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 External 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Domain Provisioning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&amp; Primary DNS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2" name="Picture 8" descr=""/>
          <p:cNvPicPr/>
          <p:nvPr/>
        </p:nvPicPr>
        <p:blipFill>
          <a:blip r:embed="rId2"/>
          <a:stretch/>
        </p:blipFill>
        <p:spPr>
          <a:xfrm>
            <a:off x="1089360" y="2198520"/>
            <a:ext cx="984600" cy="985680"/>
          </a:xfrm>
          <a:prstGeom prst="rect">
            <a:avLst/>
          </a:prstGeom>
          <a:ln>
            <a:noFill/>
          </a:ln>
        </p:spPr>
      </p:pic>
      <p:pic>
        <p:nvPicPr>
          <p:cNvPr id="373" name="Picture 9" descr=""/>
          <p:cNvPicPr/>
          <p:nvPr/>
        </p:nvPicPr>
        <p:blipFill>
          <a:blip r:embed="rId3"/>
          <a:stretch/>
        </p:blipFill>
        <p:spPr>
          <a:xfrm>
            <a:off x="1532880" y="2769120"/>
            <a:ext cx="259920" cy="262080"/>
          </a:xfrm>
          <a:prstGeom prst="rect">
            <a:avLst/>
          </a:prstGeom>
          <a:ln>
            <a:noFill/>
          </a:ln>
        </p:spPr>
      </p:pic>
      <p:sp>
        <p:nvSpPr>
          <p:cNvPr id="374" name="CustomShape 4"/>
          <p:cNvSpPr/>
          <p:nvPr/>
        </p:nvSpPr>
        <p:spPr>
          <a:xfrm>
            <a:off x="1306800" y="3125520"/>
            <a:ext cx="194688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External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DNS view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Hidden Primary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5" name="CustomShape 5"/>
          <p:cNvSpPr/>
          <p:nvPr/>
        </p:nvSpPr>
        <p:spPr>
          <a:xfrm>
            <a:off x="294480" y="1648800"/>
            <a:ext cx="127152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Internal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DNS view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6" name="Picture 12" descr=""/>
          <p:cNvPicPr/>
          <p:nvPr/>
        </p:nvPicPr>
        <p:blipFill>
          <a:blip r:embed="rId4"/>
          <a:stretch/>
        </p:blipFill>
        <p:spPr>
          <a:xfrm>
            <a:off x="4210560" y="2572200"/>
            <a:ext cx="638280" cy="638280"/>
          </a:xfrm>
          <a:prstGeom prst="rect">
            <a:avLst/>
          </a:prstGeom>
          <a:ln>
            <a:noFill/>
          </a:ln>
        </p:spPr>
      </p:pic>
      <p:sp>
        <p:nvSpPr>
          <p:cNvPr id="377" name="Line 6"/>
          <p:cNvSpPr/>
          <p:nvPr/>
        </p:nvSpPr>
        <p:spPr>
          <a:xfrm>
            <a:off x="2074680" y="2892600"/>
            <a:ext cx="2095200" cy="180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78" name="Line 7"/>
          <p:cNvSpPr/>
          <p:nvPr/>
        </p:nvSpPr>
        <p:spPr>
          <a:xfrm flipV="1">
            <a:off x="4849920" y="2426040"/>
            <a:ext cx="626760" cy="26568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79" name="CustomShape 8"/>
          <p:cNvSpPr/>
          <p:nvPr/>
        </p:nvSpPr>
        <p:spPr>
          <a:xfrm>
            <a:off x="6462720" y="1763640"/>
            <a:ext cx="195444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Secondary DNS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D-Zone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0" name="Picture 16" descr=""/>
          <p:cNvPicPr/>
          <p:nvPr/>
        </p:nvPicPr>
        <p:blipFill>
          <a:blip r:embed="rId5"/>
          <a:stretch/>
        </p:blipFill>
        <p:spPr>
          <a:xfrm>
            <a:off x="5621040" y="3039120"/>
            <a:ext cx="869040" cy="863280"/>
          </a:xfrm>
          <a:prstGeom prst="rect">
            <a:avLst/>
          </a:prstGeom>
          <a:ln>
            <a:noFill/>
          </a:ln>
        </p:spPr>
      </p:pic>
      <p:pic>
        <p:nvPicPr>
          <p:cNvPr id="381" name="Picture 17" descr=""/>
          <p:cNvPicPr/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">
                    <a14:imgEffect>
                      <a14:artisticPhotocopy/>
                    </a14:imgEffect>
                  </a14:imgLayer>
                </a14:imgProps>
              </a:ext>
            </a:extLst>
          </a:blip>
          <a:stretch/>
        </p:blipFill>
        <p:spPr>
          <a:xfrm>
            <a:off x="5645520" y="3131280"/>
            <a:ext cx="374400" cy="371880"/>
          </a:xfrm>
          <a:prstGeom prst="rect">
            <a:avLst/>
          </a:prstGeom>
          <a:ln>
            <a:noFill/>
          </a:ln>
        </p:spPr>
      </p:pic>
      <p:sp>
        <p:nvSpPr>
          <p:cNvPr id="382" name="Line 9"/>
          <p:cNvSpPr/>
          <p:nvPr/>
        </p:nvSpPr>
        <p:spPr>
          <a:xfrm>
            <a:off x="4849920" y="3039120"/>
            <a:ext cx="581760" cy="24372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83" name="CustomShape 10"/>
          <p:cNvSpPr/>
          <p:nvPr/>
        </p:nvSpPr>
        <p:spPr>
          <a:xfrm>
            <a:off x="6233040" y="2496600"/>
            <a:ext cx="360" cy="54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682d8e"/>
            </a:solidFill>
            <a:round/>
            <a:headEnd len="med" type="arrow" w="med"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84" name="CustomShape 11"/>
          <p:cNvSpPr/>
          <p:nvPr/>
        </p:nvSpPr>
        <p:spPr>
          <a:xfrm>
            <a:off x="2068560" y="2255040"/>
            <a:ext cx="236664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 External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IP Address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Step 4 – Automated Wi-Fi setup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6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7" name="CustomShape 3"/>
          <p:cNvSpPr/>
          <p:nvPr/>
        </p:nvSpPr>
        <p:spPr>
          <a:xfrm>
            <a:off x="6073560" y="1600560"/>
            <a:ext cx="1453320" cy="950040"/>
          </a:xfrm>
          <a:prstGeom prst="roundRect">
            <a:avLst>
              <a:gd name="adj" fmla="val 16667"/>
            </a:avLst>
          </a:prstGeom>
          <a:ln>
            <a:solidFill>
              <a:srgbClr val="7d5fa0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</p:sp>
      <p:sp>
        <p:nvSpPr>
          <p:cNvPr id="388" name="CustomShape 4"/>
          <p:cNvSpPr/>
          <p:nvPr/>
        </p:nvSpPr>
        <p:spPr>
          <a:xfrm>
            <a:off x="4002480" y="1636200"/>
            <a:ext cx="1453320" cy="950040"/>
          </a:xfrm>
          <a:prstGeom prst="roundRect">
            <a:avLst>
              <a:gd name="adj" fmla="val 16667"/>
            </a:avLst>
          </a:prstGeom>
          <a:ln>
            <a:solidFill>
              <a:srgbClr val="7d5fa0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</p:sp>
      <p:sp>
        <p:nvSpPr>
          <p:cNvPr id="389" name="CustomShape 5"/>
          <p:cNvSpPr/>
          <p:nvPr/>
        </p:nvSpPr>
        <p:spPr>
          <a:xfrm>
            <a:off x="1662480" y="1647000"/>
            <a:ext cx="1453320" cy="950040"/>
          </a:xfrm>
          <a:prstGeom prst="roundRect">
            <a:avLst>
              <a:gd name="adj" fmla="val 16667"/>
            </a:avLst>
          </a:prstGeom>
          <a:ln>
            <a:solidFill>
              <a:srgbClr val="7d5fa0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</p:sp>
      <p:pic>
        <p:nvPicPr>
          <p:cNvPr id="390" name="Picture 6" descr=""/>
          <p:cNvPicPr/>
          <p:nvPr/>
        </p:nvPicPr>
        <p:blipFill>
          <a:blip r:embed="rId1"/>
          <a:stretch/>
        </p:blipFill>
        <p:spPr>
          <a:xfrm>
            <a:off x="2226600" y="1543320"/>
            <a:ext cx="857880" cy="852120"/>
          </a:xfrm>
          <a:prstGeom prst="rect">
            <a:avLst/>
          </a:prstGeom>
          <a:ln>
            <a:noFill/>
          </a:ln>
        </p:spPr>
      </p:pic>
      <p:pic>
        <p:nvPicPr>
          <p:cNvPr id="391" name="Picture 8" descr=""/>
          <p:cNvPicPr/>
          <p:nvPr/>
        </p:nvPicPr>
        <p:blipFill>
          <a:blip r:embed="rId2"/>
          <a:stretch/>
        </p:blipFill>
        <p:spPr>
          <a:xfrm>
            <a:off x="4736520" y="1800720"/>
            <a:ext cx="576720" cy="557280"/>
          </a:xfrm>
          <a:prstGeom prst="rect">
            <a:avLst/>
          </a:prstGeom>
          <a:ln>
            <a:noFill/>
          </a:ln>
        </p:spPr>
      </p:pic>
      <p:pic>
        <p:nvPicPr>
          <p:cNvPr id="392" name="Picture 9" descr=""/>
          <p:cNvPicPr/>
          <p:nvPr/>
        </p:nvPicPr>
        <p:blipFill>
          <a:blip r:embed="rId3"/>
          <a:srcRect l="24252" t="0" r="0" b="49946"/>
          <a:stretch/>
        </p:blipFill>
        <p:spPr>
          <a:xfrm>
            <a:off x="4959720" y="1684080"/>
            <a:ext cx="261720" cy="165960"/>
          </a:xfrm>
          <a:prstGeom prst="rect">
            <a:avLst/>
          </a:prstGeom>
          <a:ln>
            <a:noFill/>
          </a:ln>
        </p:spPr>
      </p:pic>
      <p:pic>
        <p:nvPicPr>
          <p:cNvPr id="393" name="Picture 4" descr=""/>
          <p:cNvPicPr/>
          <p:nvPr/>
        </p:nvPicPr>
        <p:blipFill>
          <a:blip r:embed="rId4"/>
          <a:stretch/>
        </p:blipFill>
        <p:spPr>
          <a:xfrm>
            <a:off x="1757880" y="2076120"/>
            <a:ext cx="462240" cy="462240"/>
          </a:xfrm>
          <a:prstGeom prst="rect">
            <a:avLst/>
          </a:prstGeom>
          <a:ln>
            <a:noFill/>
          </a:ln>
        </p:spPr>
      </p:pic>
      <p:pic>
        <p:nvPicPr>
          <p:cNvPr id="394" name="Picture 4" descr=""/>
          <p:cNvPicPr/>
          <p:nvPr/>
        </p:nvPicPr>
        <p:blipFill>
          <a:blip r:embed="rId5"/>
          <a:stretch/>
        </p:blipFill>
        <p:spPr>
          <a:xfrm>
            <a:off x="4174920" y="2127600"/>
            <a:ext cx="462240" cy="462240"/>
          </a:xfrm>
          <a:prstGeom prst="rect">
            <a:avLst/>
          </a:prstGeom>
          <a:ln>
            <a:noFill/>
          </a:ln>
        </p:spPr>
      </p:pic>
      <p:pic>
        <p:nvPicPr>
          <p:cNvPr id="395" name="Picture 4" descr=""/>
          <p:cNvPicPr/>
          <p:nvPr/>
        </p:nvPicPr>
        <p:blipFill>
          <a:blip r:embed="rId6"/>
          <a:stretch/>
        </p:blipFill>
        <p:spPr>
          <a:xfrm>
            <a:off x="6314400" y="2037240"/>
            <a:ext cx="462240" cy="462240"/>
          </a:xfrm>
          <a:prstGeom prst="rect">
            <a:avLst/>
          </a:prstGeom>
          <a:ln>
            <a:noFill/>
          </a:ln>
        </p:spPr>
      </p:pic>
      <p:pic>
        <p:nvPicPr>
          <p:cNvPr id="396" name="Picture 13" descr=""/>
          <p:cNvPicPr/>
          <p:nvPr/>
        </p:nvPicPr>
        <p:blipFill>
          <a:blip r:embed="rId7"/>
          <a:stretch/>
        </p:blipFill>
        <p:spPr>
          <a:xfrm>
            <a:off x="1211400" y="2396520"/>
            <a:ext cx="542520" cy="876600"/>
          </a:xfrm>
          <a:prstGeom prst="rect">
            <a:avLst/>
          </a:prstGeom>
          <a:ln>
            <a:noFill/>
          </a:ln>
        </p:spPr>
      </p:pic>
      <p:pic>
        <p:nvPicPr>
          <p:cNvPr id="397" name="Picture 14" descr=""/>
          <p:cNvPicPr/>
          <p:nvPr/>
        </p:nvPicPr>
        <p:blipFill>
          <a:blip r:embed="rId8"/>
          <a:stretch/>
        </p:blipFill>
        <p:spPr>
          <a:xfrm>
            <a:off x="3594960" y="2431800"/>
            <a:ext cx="542520" cy="876600"/>
          </a:xfrm>
          <a:prstGeom prst="rect">
            <a:avLst/>
          </a:prstGeom>
          <a:ln>
            <a:noFill/>
          </a:ln>
        </p:spPr>
      </p:pic>
      <p:pic>
        <p:nvPicPr>
          <p:cNvPr id="398" name="Picture 15" descr=""/>
          <p:cNvPicPr/>
          <p:nvPr/>
        </p:nvPicPr>
        <p:blipFill>
          <a:blip r:embed="rId9"/>
          <a:stretch/>
        </p:blipFill>
        <p:spPr>
          <a:xfrm>
            <a:off x="6876000" y="1629720"/>
            <a:ext cx="596160" cy="587880"/>
          </a:xfrm>
          <a:prstGeom prst="rect">
            <a:avLst/>
          </a:prstGeom>
          <a:ln>
            <a:noFill/>
          </a:ln>
        </p:spPr>
      </p:pic>
      <p:pic>
        <p:nvPicPr>
          <p:cNvPr id="399" name="Picture 16" descr=""/>
          <p:cNvPicPr/>
          <p:nvPr/>
        </p:nvPicPr>
        <p:blipFill>
          <a:blip r:embed="rId10"/>
          <a:stretch/>
        </p:blipFill>
        <p:spPr>
          <a:xfrm>
            <a:off x="5697720" y="2431800"/>
            <a:ext cx="542520" cy="876600"/>
          </a:xfrm>
          <a:prstGeom prst="rect">
            <a:avLst/>
          </a:prstGeom>
          <a:ln>
            <a:noFill/>
          </a:ln>
        </p:spPr>
      </p:pic>
      <p:sp>
        <p:nvSpPr>
          <p:cNvPr id="400" name="CustomShape 6"/>
          <p:cNvSpPr/>
          <p:nvPr/>
        </p:nvSpPr>
        <p:spPr>
          <a:xfrm>
            <a:off x="745560" y="3910320"/>
            <a:ext cx="115668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Scan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CustomShape 7"/>
          <p:cNvSpPr/>
          <p:nvPr/>
        </p:nvSpPr>
        <p:spPr>
          <a:xfrm>
            <a:off x="2199600" y="3735360"/>
            <a:ext cx="1156680" cy="82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profile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2" name="CustomShape 8"/>
          <p:cNvSpPr/>
          <p:nvPr/>
        </p:nvSpPr>
        <p:spPr>
          <a:xfrm>
            <a:off x="3636360" y="3735360"/>
            <a:ext cx="2021760" cy="82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Wi-Fi credentials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3" name="CustomShape 9"/>
          <p:cNvSpPr/>
          <p:nvPr/>
        </p:nvSpPr>
        <p:spPr>
          <a:xfrm>
            <a:off x="5697720" y="3725640"/>
            <a:ext cx="2512800" cy="82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Device access policy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4" name="CustomShape 10"/>
          <p:cNvSpPr/>
          <p:nvPr/>
        </p:nvSpPr>
        <p:spPr>
          <a:xfrm flipV="1">
            <a:off x="980280" y="3540240"/>
            <a:ext cx="6851520" cy="8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ad1225"/>
            </a:solidFill>
            <a:round/>
            <a:tail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Simple user interface is key to this project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6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7" name="Picture 4" descr=""/>
          <p:cNvPicPr/>
          <p:nvPr/>
        </p:nvPicPr>
        <p:blipFill>
          <a:blip r:embed="rId1"/>
          <a:stretch/>
        </p:blipFill>
        <p:spPr>
          <a:xfrm>
            <a:off x="7792560" y="2660400"/>
            <a:ext cx="1042920" cy="951840"/>
          </a:xfrm>
          <a:prstGeom prst="rect">
            <a:avLst/>
          </a:prstGeom>
          <a:ln>
            <a:noFill/>
          </a:ln>
        </p:spPr>
      </p:pic>
      <p:pic>
        <p:nvPicPr>
          <p:cNvPr id="408" name="Picture 5" descr=""/>
          <p:cNvPicPr/>
          <p:nvPr/>
        </p:nvPicPr>
        <p:blipFill>
          <a:blip r:embed="rId2"/>
          <a:srcRect l="24252" t="0" r="0" b="49946"/>
          <a:stretch/>
        </p:blipFill>
        <p:spPr>
          <a:xfrm>
            <a:off x="8196120" y="2461320"/>
            <a:ext cx="474120" cy="283680"/>
          </a:xfrm>
          <a:prstGeom prst="rect">
            <a:avLst/>
          </a:prstGeom>
          <a:ln>
            <a:noFill/>
          </a:ln>
        </p:spPr>
      </p:pic>
      <p:pic>
        <p:nvPicPr>
          <p:cNvPr id="409" name="Picture 6" descr=""/>
          <p:cNvPicPr/>
          <p:nvPr/>
        </p:nvPicPr>
        <p:blipFill>
          <a:blip r:embed="rId3"/>
          <a:stretch/>
        </p:blipFill>
        <p:spPr>
          <a:xfrm>
            <a:off x="526320" y="2317320"/>
            <a:ext cx="1185840" cy="1177920"/>
          </a:xfrm>
          <a:prstGeom prst="rect">
            <a:avLst/>
          </a:prstGeom>
          <a:ln>
            <a:noFill/>
          </a:ln>
        </p:spPr>
      </p:pic>
      <p:sp>
        <p:nvSpPr>
          <p:cNvPr id="410" name="CustomShape 3"/>
          <p:cNvSpPr/>
          <p:nvPr/>
        </p:nvSpPr>
        <p:spPr>
          <a:xfrm flipH="1">
            <a:off x="1640880" y="3181320"/>
            <a:ext cx="466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headEnd len="med" type="arrow" w="med"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411" name="CustomShape 4"/>
          <p:cNvSpPr/>
          <p:nvPr/>
        </p:nvSpPr>
        <p:spPr>
          <a:xfrm flipH="1">
            <a:off x="7745040" y="3181320"/>
            <a:ext cx="277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412" name="Picture 9" descr=""/>
          <p:cNvPicPr/>
          <p:nvPr/>
        </p:nvPicPr>
        <p:blipFill>
          <a:blip r:embed="rId4"/>
          <a:stretch/>
        </p:blipFill>
        <p:spPr>
          <a:xfrm>
            <a:off x="6264000" y="1924200"/>
            <a:ext cx="1405800" cy="2348280"/>
          </a:xfrm>
          <a:prstGeom prst="rect">
            <a:avLst/>
          </a:prstGeom>
          <a:ln>
            <a:noFill/>
          </a:ln>
        </p:spPr>
      </p:pic>
      <p:pic>
        <p:nvPicPr>
          <p:cNvPr id="413" name="Picture 10" descr=""/>
          <p:cNvPicPr/>
          <p:nvPr/>
        </p:nvPicPr>
        <p:blipFill>
          <a:blip r:embed="rId5"/>
          <a:stretch/>
        </p:blipFill>
        <p:spPr>
          <a:xfrm>
            <a:off x="2282760" y="1920600"/>
            <a:ext cx="1432800" cy="2393280"/>
          </a:xfrm>
          <a:prstGeom prst="rect">
            <a:avLst/>
          </a:prstGeom>
          <a:ln>
            <a:noFill/>
          </a:ln>
        </p:spPr>
      </p:pic>
      <p:pic>
        <p:nvPicPr>
          <p:cNvPr id="414" name="Picture 11" descr=""/>
          <p:cNvPicPr/>
          <p:nvPr/>
        </p:nvPicPr>
        <p:blipFill>
          <a:blip r:embed="rId6"/>
          <a:stretch/>
        </p:blipFill>
        <p:spPr>
          <a:xfrm>
            <a:off x="4264200" y="1920600"/>
            <a:ext cx="1479600" cy="2393280"/>
          </a:xfrm>
          <a:prstGeom prst="rect">
            <a:avLst/>
          </a:prstGeom>
          <a:ln>
            <a:noFill/>
          </a:ln>
        </p:spPr>
      </p:pic>
      <p:sp>
        <p:nvSpPr>
          <p:cNvPr id="415" name="CustomShape 5"/>
          <p:cNvSpPr/>
          <p:nvPr/>
        </p:nvSpPr>
        <p:spPr>
          <a:xfrm flipH="1">
            <a:off x="5811480" y="3181320"/>
            <a:ext cx="421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416" name="CustomShape 6"/>
          <p:cNvSpPr/>
          <p:nvPr/>
        </p:nvSpPr>
        <p:spPr>
          <a:xfrm flipH="1">
            <a:off x="3840480" y="3181320"/>
            <a:ext cx="421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417" name="Picture 14" descr=""/>
          <p:cNvPicPr/>
          <p:nvPr/>
        </p:nvPicPr>
        <p:blipFill>
          <a:blip r:embed="rId7"/>
          <a:stretch/>
        </p:blipFill>
        <p:spPr>
          <a:xfrm>
            <a:off x="1158840" y="3876120"/>
            <a:ext cx="719280" cy="235800"/>
          </a:xfrm>
          <a:prstGeom prst="rect">
            <a:avLst/>
          </a:prstGeom>
          <a:ln>
            <a:noFill/>
          </a:ln>
        </p:spPr>
      </p:pic>
      <p:pic>
        <p:nvPicPr>
          <p:cNvPr id="418" name="Picture 15" descr=""/>
          <p:cNvPicPr/>
          <p:nvPr/>
        </p:nvPicPr>
        <p:blipFill>
          <a:blip r:embed="rId8"/>
          <a:stretch/>
        </p:blipFill>
        <p:spPr>
          <a:xfrm>
            <a:off x="1161360" y="4194720"/>
            <a:ext cx="725400" cy="237600"/>
          </a:xfrm>
          <a:prstGeom prst="rect">
            <a:avLst/>
          </a:prstGeom>
          <a:ln>
            <a:noFill/>
          </a:ln>
        </p:spPr>
      </p:pic>
      <p:pic>
        <p:nvPicPr>
          <p:cNvPr id="419" name="Picture 16" descr=""/>
          <p:cNvPicPr/>
          <p:nvPr/>
        </p:nvPicPr>
        <p:blipFill>
          <a:blip r:embed="rId9"/>
          <a:stretch/>
        </p:blipFill>
        <p:spPr>
          <a:xfrm>
            <a:off x="1157400" y="3549240"/>
            <a:ext cx="716400" cy="234720"/>
          </a:xfrm>
          <a:prstGeom prst="rect">
            <a:avLst/>
          </a:prstGeom>
          <a:ln>
            <a:noFill/>
          </a:ln>
        </p:spPr>
      </p:pic>
      <p:pic>
        <p:nvPicPr>
          <p:cNvPr id="420" name="Picture 17" descr=""/>
          <p:cNvPicPr/>
          <p:nvPr/>
        </p:nvPicPr>
        <p:blipFill>
          <a:blip r:embed="rId10"/>
          <a:stretch/>
        </p:blipFill>
        <p:spPr>
          <a:xfrm>
            <a:off x="1088640" y="3049920"/>
            <a:ext cx="259920" cy="262080"/>
          </a:xfrm>
          <a:prstGeom prst="rect">
            <a:avLst/>
          </a:prstGeom>
          <a:ln>
            <a:noFill/>
          </a:ln>
        </p:spPr>
      </p:pic>
      <p:sp>
        <p:nvSpPr>
          <p:cNvPr id="421" name="CustomShape 7"/>
          <p:cNvSpPr/>
          <p:nvPr/>
        </p:nvSpPr>
        <p:spPr>
          <a:xfrm>
            <a:off x="2007720" y="927360"/>
            <a:ext cx="571248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Swipe UP, DOWN, LEFT and RIGHT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Want more info? 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3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4" name="CustomShape 3"/>
          <p:cNvSpPr/>
          <p:nvPr/>
        </p:nvSpPr>
        <p:spPr>
          <a:xfrm>
            <a:off x="757440" y="696600"/>
            <a:ext cx="7720920" cy="411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Visit the CIRA Labs page and as well as GitHub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1"/>
              </a:rPr>
              <a:t>https</a:t>
            </a:r>
            <a:r>
              <a:rPr b="0" lang="en-CA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2"/>
              </a:rPr>
              <a:t>://</a:t>
            </a:r>
            <a:r>
              <a:rPr b="0" lang="en-CA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3"/>
              </a:rPr>
              <a:t>cira.ca/cira-secure-home-gateway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4"/>
              </a:rPr>
              <a:t>https</a:t>
            </a:r>
            <a:r>
              <a:rPr b="0" lang="en-CA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5"/>
              </a:rPr>
              <a:t>://</a:t>
            </a:r>
            <a:r>
              <a:rPr b="0" lang="en-CA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6"/>
              </a:rPr>
              <a:t>github.com/CIRALabs</a:t>
            </a:r>
            <a:r>
              <a:rPr b="0" lang="en-CA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/Secure-IoT-Home-Gateway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Don’t forget to share your feedback and input, open a github issue!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25" name="" descr=""/>
          <p:cNvPicPr/>
          <p:nvPr/>
        </p:nvPicPr>
        <p:blipFill>
          <a:blip r:embed="rId7"/>
          <a:stretch/>
        </p:blipFill>
        <p:spPr>
          <a:xfrm>
            <a:off x="6552000" y="3384000"/>
            <a:ext cx="1851480" cy="1851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 flipH="1">
            <a:off x="6678720" y="2575440"/>
            <a:ext cx="193680" cy="504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c8102e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49" name="CustomShape 2"/>
          <p:cNvSpPr/>
          <p:nvPr/>
        </p:nvSpPr>
        <p:spPr>
          <a:xfrm flipH="1">
            <a:off x="6678720" y="2790000"/>
            <a:ext cx="496080" cy="293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c8102e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50" name="CustomShape 3"/>
          <p:cNvSpPr/>
          <p:nvPr/>
        </p:nvSpPr>
        <p:spPr>
          <a:xfrm flipH="1" flipV="1">
            <a:off x="6678720" y="3083400"/>
            <a:ext cx="210960" cy="377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c8102e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51" name="CustomShape 4"/>
          <p:cNvSpPr/>
          <p:nvPr/>
        </p:nvSpPr>
        <p:spPr>
          <a:xfrm flipH="1" flipV="1">
            <a:off x="6678000" y="3078360"/>
            <a:ext cx="487800" cy="189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c8102e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52" name="CustomShape 5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Project Evolution – From Idea in late 2016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54000" y="465048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" name="CustomShape 7"/>
          <p:cNvSpPr/>
          <p:nvPr/>
        </p:nvSpPr>
        <p:spPr>
          <a:xfrm>
            <a:off x="3887640" y="1134360"/>
            <a:ext cx="2233440" cy="80316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Need security access controls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CustomShape 8"/>
          <p:cNvSpPr/>
          <p:nvPr/>
        </p:nvSpPr>
        <p:spPr>
          <a:xfrm>
            <a:off x="2514240" y="4132440"/>
            <a:ext cx="4706640" cy="80316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Need a new framework to prevent lightbulbs from killing the internet!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CustomShape 9"/>
          <p:cNvSpPr/>
          <p:nvPr/>
        </p:nvSpPr>
        <p:spPr>
          <a:xfrm>
            <a:off x="6518520" y="1120680"/>
            <a:ext cx="1756440" cy="80316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Has to be easy to use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7" name="Picture 19" descr=""/>
          <p:cNvPicPr/>
          <p:nvPr/>
        </p:nvPicPr>
        <p:blipFill>
          <a:blip r:embed="rId1"/>
          <a:stretch/>
        </p:blipFill>
        <p:spPr>
          <a:xfrm>
            <a:off x="5311080" y="2493360"/>
            <a:ext cx="795600" cy="790560"/>
          </a:xfrm>
          <a:prstGeom prst="rect">
            <a:avLst/>
          </a:prstGeom>
          <a:ln>
            <a:noFill/>
          </a:ln>
        </p:spPr>
      </p:pic>
      <p:pic>
        <p:nvPicPr>
          <p:cNvPr id="58" name="Picture 20" descr=""/>
          <p:cNvPicPr/>
          <p:nvPr/>
        </p:nvPicPr>
        <p:blipFill>
          <a:blip r:embed="rId2"/>
          <a:stretch/>
        </p:blipFill>
        <p:spPr>
          <a:xfrm>
            <a:off x="7204320" y="2815560"/>
            <a:ext cx="510480" cy="503640"/>
          </a:xfrm>
          <a:prstGeom prst="rect">
            <a:avLst/>
          </a:prstGeom>
          <a:ln>
            <a:noFill/>
          </a:ln>
        </p:spPr>
      </p:pic>
      <p:pic>
        <p:nvPicPr>
          <p:cNvPr id="59" name="Picture 21" descr=""/>
          <p:cNvPicPr/>
          <p:nvPr/>
        </p:nvPicPr>
        <p:blipFill>
          <a:blip r:embed="rId3"/>
          <a:stretch/>
        </p:blipFill>
        <p:spPr>
          <a:xfrm>
            <a:off x="3261240" y="2575440"/>
            <a:ext cx="1009440" cy="1009440"/>
          </a:xfrm>
          <a:prstGeom prst="rect">
            <a:avLst/>
          </a:prstGeom>
          <a:ln>
            <a:noFill/>
          </a:ln>
        </p:spPr>
      </p:pic>
      <p:sp>
        <p:nvSpPr>
          <p:cNvPr id="60" name="CustomShape 10"/>
          <p:cNvSpPr/>
          <p:nvPr/>
        </p:nvSpPr>
        <p:spPr>
          <a:xfrm flipH="1">
            <a:off x="6071400" y="3067920"/>
            <a:ext cx="1131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c8102e"/>
            </a:solidFill>
            <a:round/>
            <a:tail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61" name="CustomShape 11"/>
          <p:cNvSpPr/>
          <p:nvPr/>
        </p:nvSpPr>
        <p:spPr>
          <a:xfrm flipH="1">
            <a:off x="4385520" y="3058920"/>
            <a:ext cx="860400" cy="7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c8102e"/>
            </a:solidFill>
            <a:round/>
            <a:tail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62" name="CustomShape 12"/>
          <p:cNvSpPr/>
          <p:nvPr/>
        </p:nvSpPr>
        <p:spPr>
          <a:xfrm>
            <a:off x="1328400" y="1117800"/>
            <a:ext cx="2233440" cy="80316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 the home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Gateway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CustomShape 13"/>
          <p:cNvSpPr/>
          <p:nvPr/>
        </p:nvSpPr>
        <p:spPr>
          <a:xfrm>
            <a:off x="4538880" y="2606400"/>
            <a:ext cx="51120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x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CustomShape 14"/>
          <p:cNvSpPr/>
          <p:nvPr/>
        </p:nvSpPr>
        <p:spPr>
          <a:xfrm>
            <a:off x="6265080" y="2625480"/>
            <a:ext cx="51120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x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5" name="Picture 30" descr=""/>
          <p:cNvPicPr/>
          <p:nvPr/>
        </p:nvPicPr>
        <p:blipFill>
          <a:blip r:embed="rId4"/>
          <a:stretch/>
        </p:blipFill>
        <p:spPr>
          <a:xfrm>
            <a:off x="7101000" y="2364120"/>
            <a:ext cx="510480" cy="503640"/>
          </a:xfrm>
          <a:prstGeom prst="rect">
            <a:avLst/>
          </a:prstGeom>
          <a:ln>
            <a:noFill/>
          </a:ln>
        </p:spPr>
      </p:pic>
      <p:pic>
        <p:nvPicPr>
          <p:cNvPr id="66" name="Picture 31" descr=""/>
          <p:cNvPicPr/>
          <p:nvPr/>
        </p:nvPicPr>
        <p:blipFill>
          <a:blip r:embed="rId5"/>
          <a:stretch/>
        </p:blipFill>
        <p:spPr>
          <a:xfrm>
            <a:off x="6770880" y="2089800"/>
            <a:ext cx="510480" cy="503640"/>
          </a:xfrm>
          <a:prstGeom prst="rect">
            <a:avLst/>
          </a:prstGeom>
          <a:ln>
            <a:noFill/>
          </a:ln>
        </p:spPr>
      </p:pic>
      <p:pic>
        <p:nvPicPr>
          <p:cNvPr id="67" name="Picture 32" descr=""/>
          <p:cNvPicPr/>
          <p:nvPr/>
        </p:nvPicPr>
        <p:blipFill>
          <a:blip r:embed="rId6"/>
          <a:stretch/>
        </p:blipFill>
        <p:spPr>
          <a:xfrm>
            <a:off x="7101000" y="3211560"/>
            <a:ext cx="510480" cy="503640"/>
          </a:xfrm>
          <a:prstGeom prst="rect">
            <a:avLst/>
          </a:prstGeom>
          <a:ln>
            <a:noFill/>
          </a:ln>
        </p:spPr>
      </p:pic>
      <p:pic>
        <p:nvPicPr>
          <p:cNvPr id="68" name="Picture 33" descr=""/>
          <p:cNvPicPr/>
          <p:nvPr/>
        </p:nvPicPr>
        <p:blipFill>
          <a:blip r:embed="rId7"/>
          <a:stretch/>
        </p:blipFill>
        <p:spPr>
          <a:xfrm>
            <a:off x="6770880" y="3421080"/>
            <a:ext cx="510480" cy="503640"/>
          </a:xfrm>
          <a:prstGeom prst="rect">
            <a:avLst/>
          </a:prstGeom>
          <a:ln>
            <a:noFill/>
          </a:ln>
        </p:spPr>
      </p:pic>
      <p:sp>
        <p:nvSpPr>
          <p:cNvPr id="69" name="CustomShape 15"/>
          <p:cNvSpPr/>
          <p:nvPr/>
        </p:nvSpPr>
        <p:spPr>
          <a:xfrm>
            <a:off x="5441400" y="3134880"/>
            <a:ext cx="47772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?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CustomShape 16"/>
          <p:cNvSpPr/>
          <p:nvPr/>
        </p:nvSpPr>
        <p:spPr>
          <a:xfrm>
            <a:off x="327600" y="2682720"/>
            <a:ext cx="2233440" cy="80316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MIRAI Dyn Attack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October 2016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CustomShape 17"/>
          <p:cNvSpPr/>
          <p:nvPr/>
        </p:nvSpPr>
        <p:spPr>
          <a:xfrm>
            <a:off x="720720" y="1675440"/>
            <a:ext cx="506160" cy="819720"/>
          </a:xfrm>
          <a:custGeom>
            <a:avLst/>
            <a:gdLst/>
            <a:ahLst/>
            <a:rect l="l" t="t" r="r" b="b"/>
            <a:pathLst>
              <a:path w="507258" h="820957">
                <a:moveTo>
                  <a:pt x="0" y="820957"/>
                </a:moveTo>
                <a:cubicBezTo>
                  <a:pt x="14461" y="639078"/>
                  <a:pt x="28923" y="457199"/>
                  <a:pt x="113466" y="320373"/>
                </a:cubicBezTo>
                <a:cubicBezTo>
                  <a:pt x="198009" y="183547"/>
                  <a:pt x="352633" y="91773"/>
                  <a:pt x="507258" y="0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2" name="CustomShape 18"/>
          <p:cNvSpPr/>
          <p:nvPr/>
        </p:nvSpPr>
        <p:spPr>
          <a:xfrm>
            <a:off x="3023640" y="720360"/>
            <a:ext cx="1313640" cy="253080"/>
          </a:xfrm>
          <a:custGeom>
            <a:avLst/>
            <a:gdLst/>
            <a:ahLst/>
            <a:rect l="l" t="t" r="r" b="b"/>
            <a:pathLst>
              <a:path w="1314867" h="254159">
                <a:moveTo>
                  <a:pt x="0" y="200763"/>
                </a:moveTo>
                <a:cubicBezTo>
                  <a:pt x="224150" y="96197"/>
                  <a:pt x="448301" y="-8369"/>
                  <a:pt x="667445" y="530"/>
                </a:cubicBezTo>
                <a:cubicBezTo>
                  <a:pt x="886589" y="9429"/>
                  <a:pt x="1100728" y="131794"/>
                  <a:pt x="1314867" y="254159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3" name="CustomShape 19"/>
          <p:cNvSpPr/>
          <p:nvPr/>
        </p:nvSpPr>
        <p:spPr>
          <a:xfrm>
            <a:off x="5576760" y="731880"/>
            <a:ext cx="1313640" cy="253080"/>
          </a:xfrm>
          <a:custGeom>
            <a:avLst/>
            <a:gdLst/>
            <a:ahLst/>
            <a:rect l="l" t="t" r="r" b="b"/>
            <a:pathLst>
              <a:path w="1314867" h="254159">
                <a:moveTo>
                  <a:pt x="0" y="200763"/>
                </a:moveTo>
                <a:cubicBezTo>
                  <a:pt x="224150" y="96197"/>
                  <a:pt x="448301" y="-8369"/>
                  <a:pt x="667445" y="530"/>
                </a:cubicBezTo>
                <a:cubicBezTo>
                  <a:pt x="886589" y="9429"/>
                  <a:pt x="1100728" y="131794"/>
                  <a:pt x="1314867" y="254159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4" name="CustomShape 20"/>
          <p:cNvSpPr/>
          <p:nvPr/>
        </p:nvSpPr>
        <p:spPr>
          <a:xfrm>
            <a:off x="7415280" y="1995840"/>
            <a:ext cx="1194480" cy="2528640"/>
          </a:xfrm>
          <a:custGeom>
            <a:avLst/>
            <a:gdLst/>
            <a:ahLst/>
            <a:rect l="l" t="t" r="r" b="b"/>
            <a:pathLst>
              <a:path w="1195466" h="2529618">
                <a:moveTo>
                  <a:pt x="867679" y="0"/>
                </a:moveTo>
                <a:cubicBezTo>
                  <a:pt x="1080149" y="653540"/>
                  <a:pt x="1292619" y="1307081"/>
                  <a:pt x="1148006" y="1728684"/>
                </a:cubicBezTo>
                <a:cubicBezTo>
                  <a:pt x="1003393" y="2150287"/>
                  <a:pt x="501696" y="2339952"/>
                  <a:pt x="0" y="2529618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75" name="Picture 2" descr=""/>
          <p:cNvPicPr/>
          <p:nvPr/>
        </p:nvPicPr>
        <p:blipFill>
          <a:blip r:embed="rId8"/>
          <a:stretch/>
        </p:blipFill>
        <p:spPr>
          <a:xfrm>
            <a:off x="452160" y="3695400"/>
            <a:ext cx="1957680" cy="1103760"/>
          </a:xfrm>
          <a:prstGeom prst="rect">
            <a:avLst/>
          </a:prstGeom>
          <a:ln>
            <a:noFill/>
          </a:ln>
        </p:spPr>
      </p:pic>
      <p:pic>
        <p:nvPicPr>
          <p:cNvPr id="76" name="" descr=""/>
          <p:cNvPicPr/>
          <p:nvPr/>
        </p:nvPicPr>
        <p:blipFill>
          <a:blip r:embed="rId9"/>
          <a:stretch/>
        </p:blipFill>
        <p:spPr>
          <a:xfrm>
            <a:off x="0" y="451800"/>
            <a:ext cx="1131480" cy="1131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1071000" y="1106280"/>
            <a:ext cx="7892280" cy="387648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>
                  <a:tint val="66000"/>
                  <a:satMod val="160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0"/>
          </a:gra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b">
            <a:normAutofit/>
          </a:bodyPr>
          <a:p>
            <a:pPr algn="ctr">
              <a:lnSpc>
                <a:spcPct val="100000"/>
              </a:lnSpc>
            </a:pPr>
            <a:r>
              <a:rPr b="1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No Standard Home Network Security Framework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The many problems of today’s Home Gateway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3"/>
          <p:cNvSpPr/>
          <p:nvPr/>
        </p:nvSpPr>
        <p:spPr>
          <a:xfrm>
            <a:off x="54000" y="465048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4"/>
          <p:cNvSpPr/>
          <p:nvPr/>
        </p:nvSpPr>
        <p:spPr>
          <a:xfrm>
            <a:off x="1639080" y="1707480"/>
            <a:ext cx="1756440" cy="803160"/>
          </a:xfrm>
          <a:prstGeom prst="roundRect">
            <a:avLst>
              <a:gd name="adj" fmla="val 16667"/>
            </a:avLst>
          </a:prstGeom>
          <a:ln>
            <a:solidFill>
              <a:srgbClr val="c0000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No standard onboarding process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CustomShape 5"/>
          <p:cNvSpPr/>
          <p:nvPr/>
        </p:nvSpPr>
        <p:spPr>
          <a:xfrm>
            <a:off x="4203360" y="1305000"/>
            <a:ext cx="1756440" cy="803160"/>
          </a:xfrm>
          <a:prstGeom prst="roundRect">
            <a:avLst>
              <a:gd name="adj" fmla="val 16667"/>
            </a:avLst>
          </a:prstGeom>
          <a:ln>
            <a:solidFill>
              <a:srgbClr val="c0000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No outbound traffic security controls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CustomShape 6"/>
          <p:cNvSpPr/>
          <p:nvPr/>
        </p:nvSpPr>
        <p:spPr>
          <a:xfrm>
            <a:off x="6767640" y="1707480"/>
            <a:ext cx="1756440" cy="803160"/>
          </a:xfrm>
          <a:prstGeom prst="roundRect">
            <a:avLst>
              <a:gd name="adj" fmla="val 16667"/>
            </a:avLst>
          </a:prstGeom>
          <a:ln>
            <a:solidFill>
              <a:srgbClr val="c0000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Not globally reachable (no domain name)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CustomShape 7"/>
          <p:cNvSpPr/>
          <p:nvPr/>
        </p:nvSpPr>
        <p:spPr>
          <a:xfrm>
            <a:off x="6796440" y="2959560"/>
            <a:ext cx="1756440" cy="803160"/>
          </a:xfrm>
          <a:prstGeom prst="roundRect">
            <a:avLst>
              <a:gd name="adj" fmla="val 16667"/>
            </a:avLst>
          </a:prstGeom>
          <a:ln>
            <a:solidFill>
              <a:srgbClr val="c0000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No unique WIFI keys per home device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8"/>
          <p:cNvSpPr/>
          <p:nvPr/>
        </p:nvSpPr>
        <p:spPr>
          <a:xfrm>
            <a:off x="4197960" y="3386160"/>
            <a:ext cx="1756440" cy="803160"/>
          </a:xfrm>
          <a:prstGeom prst="roundRect">
            <a:avLst>
              <a:gd name="adj" fmla="val 16667"/>
            </a:avLst>
          </a:prstGeom>
          <a:ln>
            <a:solidFill>
              <a:srgbClr val="c0000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No device quarantining processes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9"/>
          <p:cNvSpPr/>
          <p:nvPr/>
        </p:nvSpPr>
        <p:spPr>
          <a:xfrm>
            <a:off x="1639080" y="2962800"/>
            <a:ext cx="1756440" cy="803160"/>
          </a:xfrm>
          <a:prstGeom prst="roundRect">
            <a:avLst>
              <a:gd name="adj" fmla="val 16667"/>
            </a:avLst>
          </a:prstGeom>
          <a:ln>
            <a:solidFill>
              <a:srgbClr val="c0000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No visibility on network activities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Line 10"/>
          <p:cNvSpPr/>
          <p:nvPr/>
        </p:nvSpPr>
        <p:spPr>
          <a:xfrm>
            <a:off x="3396240" y="2109240"/>
            <a:ext cx="2444760" cy="62784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7" name="Line 11"/>
          <p:cNvSpPr/>
          <p:nvPr/>
        </p:nvSpPr>
        <p:spPr>
          <a:xfrm flipV="1">
            <a:off x="3396240" y="2737080"/>
            <a:ext cx="2444760" cy="62748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8" name="Line 12"/>
          <p:cNvSpPr/>
          <p:nvPr/>
        </p:nvSpPr>
        <p:spPr>
          <a:xfrm flipV="1">
            <a:off x="5078880" y="2109240"/>
            <a:ext cx="2880" cy="25092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9" name="Line 13"/>
          <p:cNvSpPr/>
          <p:nvPr/>
        </p:nvSpPr>
        <p:spPr>
          <a:xfrm>
            <a:off x="4317120" y="2737080"/>
            <a:ext cx="2479320" cy="62460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90" name="Line 14"/>
          <p:cNvSpPr/>
          <p:nvPr/>
        </p:nvSpPr>
        <p:spPr>
          <a:xfrm flipV="1">
            <a:off x="4317120" y="2109240"/>
            <a:ext cx="2450160" cy="62784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91" name="CustomShape 15"/>
          <p:cNvSpPr/>
          <p:nvPr/>
        </p:nvSpPr>
        <p:spPr>
          <a:xfrm>
            <a:off x="4317120" y="2360520"/>
            <a:ext cx="1522800" cy="752400"/>
          </a:xfrm>
          <a:prstGeom prst="roundRect">
            <a:avLst>
              <a:gd name="adj" fmla="val 16667"/>
            </a:avLst>
          </a:prstGeom>
          <a:ln>
            <a:solidFill>
              <a:schemeClr val="tx1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Home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Gateway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Line 16"/>
          <p:cNvSpPr/>
          <p:nvPr/>
        </p:nvSpPr>
        <p:spPr>
          <a:xfrm flipV="1">
            <a:off x="5076360" y="3113640"/>
            <a:ext cx="2520" cy="27216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-52200" y="955800"/>
            <a:ext cx="1059480" cy="1059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Device Security Landscape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6" name="Picture 5" descr=""/>
          <p:cNvPicPr/>
          <p:nvPr/>
        </p:nvPicPr>
        <p:blipFill>
          <a:blip r:embed="rId1"/>
          <a:stretch/>
        </p:blipFill>
        <p:spPr>
          <a:xfrm>
            <a:off x="3394080" y="2539080"/>
            <a:ext cx="923760" cy="842040"/>
          </a:xfrm>
          <a:prstGeom prst="rect">
            <a:avLst/>
          </a:prstGeom>
          <a:ln>
            <a:noFill/>
          </a:ln>
        </p:spPr>
      </p:pic>
      <p:pic>
        <p:nvPicPr>
          <p:cNvPr id="97" name="Picture 6" descr=""/>
          <p:cNvPicPr/>
          <p:nvPr/>
        </p:nvPicPr>
        <p:blipFill>
          <a:blip r:embed="rId2"/>
          <a:stretch/>
        </p:blipFill>
        <p:spPr>
          <a:xfrm>
            <a:off x="3531600" y="2344680"/>
            <a:ext cx="648720" cy="387720"/>
          </a:xfrm>
          <a:prstGeom prst="rect">
            <a:avLst/>
          </a:prstGeom>
          <a:ln>
            <a:noFill/>
          </a:ln>
        </p:spPr>
      </p:pic>
      <p:sp>
        <p:nvSpPr>
          <p:cNvPr id="98" name="CustomShape 3"/>
          <p:cNvSpPr/>
          <p:nvPr/>
        </p:nvSpPr>
        <p:spPr>
          <a:xfrm>
            <a:off x="861840" y="883440"/>
            <a:ext cx="129240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Many are Vulnerable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4"/>
          <p:cNvSpPr/>
          <p:nvPr/>
        </p:nvSpPr>
        <p:spPr>
          <a:xfrm>
            <a:off x="2387520" y="883440"/>
            <a:ext cx="149760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Software is out of date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5"/>
          <p:cNvSpPr/>
          <p:nvPr/>
        </p:nvSpPr>
        <p:spPr>
          <a:xfrm>
            <a:off x="3118680" y="1532880"/>
            <a:ext cx="28249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Time to market -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Not to build correctly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6"/>
          <p:cNvSpPr/>
          <p:nvPr/>
        </p:nvSpPr>
        <p:spPr>
          <a:xfrm>
            <a:off x="755640" y="3671280"/>
            <a:ext cx="15217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Contribute to DDoS attacks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7"/>
          <p:cNvSpPr/>
          <p:nvPr/>
        </p:nvSpPr>
        <p:spPr>
          <a:xfrm>
            <a:off x="4212720" y="883440"/>
            <a:ext cx="227196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Cloud architecture dependencies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8"/>
          <p:cNvSpPr/>
          <p:nvPr/>
        </p:nvSpPr>
        <p:spPr>
          <a:xfrm>
            <a:off x="1870920" y="4369320"/>
            <a:ext cx="15217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Compromise your network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9"/>
          <p:cNvSpPr/>
          <p:nvPr/>
        </p:nvSpPr>
        <p:spPr>
          <a:xfrm>
            <a:off x="2986560" y="3671280"/>
            <a:ext cx="15217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Steal private information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CustomShape 10"/>
          <p:cNvSpPr/>
          <p:nvPr/>
        </p:nvSpPr>
        <p:spPr>
          <a:xfrm>
            <a:off x="4101840" y="4369320"/>
            <a:ext cx="15217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Record video and voice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11"/>
          <p:cNvSpPr/>
          <p:nvPr/>
        </p:nvSpPr>
        <p:spPr>
          <a:xfrm>
            <a:off x="5217120" y="3671280"/>
            <a:ext cx="15217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Steal WIFI credentials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12"/>
          <p:cNvSpPr/>
          <p:nvPr/>
        </p:nvSpPr>
        <p:spPr>
          <a:xfrm>
            <a:off x="6332400" y="4369320"/>
            <a:ext cx="15217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Distribute malware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13"/>
          <p:cNvSpPr/>
          <p:nvPr/>
        </p:nvSpPr>
        <p:spPr>
          <a:xfrm>
            <a:off x="7448040" y="3671280"/>
            <a:ext cx="15217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Send spam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14"/>
          <p:cNvSpPr/>
          <p:nvPr/>
        </p:nvSpPr>
        <p:spPr>
          <a:xfrm>
            <a:off x="1168920" y="1532880"/>
            <a:ext cx="159624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Some are Unsupported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Picture 19" descr=""/>
          <p:cNvPicPr/>
          <p:nvPr/>
        </p:nvPicPr>
        <p:blipFill>
          <a:blip r:embed="rId3"/>
          <a:stretch/>
        </p:blipFill>
        <p:spPr>
          <a:xfrm>
            <a:off x="4456440" y="2539080"/>
            <a:ext cx="680760" cy="680760"/>
          </a:xfrm>
          <a:prstGeom prst="rect">
            <a:avLst/>
          </a:prstGeom>
          <a:ln>
            <a:noFill/>
          </a:ln>
        </p:spPr>
      </p:pic>
      <p:sp>
        <p:nvSpPr>
          <p:cNvPr id="111" name="CustomShape 15"/>
          <p:cNvSpPr/>
          <p:nvPr/>
        </p:nvSpPr>
        <p:spPr>
          <a:xfrm>
            <a:off x="6297120" y="1532880"/>
            <a:ext cx="250308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Many standards being developed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16"/>
          <p:cNvSpPr/>
          <p:nvPr/>
        </p:nvSpPr>
        <p:spPr>
          <a:xfrm>
            <a:off x="6740280" y="883440"/>
            <a:ext cx="20689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Full access to the </a:t>
            </a:r>
            <a:r>
              <a:rPr b="0" lang="en-CA" sz="15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ENTIRE</a:t>
            </a: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Internet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17"/>
          <p:cNvSpPr/>
          <p:nvPr/>
        </p:nvSpPr>
        <p:spPr>
          <a:xfrm>
            <a:off x="2286000" y="2109960"/>
            <a:ext cx="457092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br/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18"/>
          <p:cNvSpPr/>
          <p:nvPr/>
        </p:nvSpPr>
        <p:spPr>
          <a:xfrm>
            <a:off x="861840" y="2181960"/>
            <a:ext cx="225432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Lack of secure testing and design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19"/>
          <p:cNvSpPr/>
          <p:nvPr/>
        </p:nvSpPr>
        <p:spPr>
          <a:xfrm>
            <a:off x="6427080" y="2181960"/>
            <a:ext cx="2075760" cy="538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Require active monitoring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Picture 26" descr=""/>
          <p:cNvPicPr/>
          <p:nvPr/>
        </p:nvPicPr>
        <p:blipFill>
          <a:blip r:embed="rId4"/>
          <a:stretch/>
        </p:blipFill>
        <p:spPr>
          <a:xfrm>
            <a:off x="5275800" y="2482200"/>
            <a:ext cx="737640" cy="663840"/>
          </a:xfrm>
          <a:prstGeom prst="rect">
            <a:avLst/>
          </a:prstGeom>
          <a:ln>
            <a:noFill/>
          </a:ln>
        </p:spPr>
      </p:pic>
      <p:pic>
        <p:nvPicPr>
          <p:cNvPr id="117" name="Picture 27" descr=""/>
          <p:cNvPicPr/>
          <p:nvPr/>
        </p:nvPicPr>
        <p:blipFill>
          <a:blip r:embed="rId5"/>
          <a:srcRect l="25000" t="64764" r="0" b="0"/>
          <a:stretch/>
        </p:blipFill>
        <p:spPr>
          <a:xfrm>
            <a:off x="5510520" y="3089880"/>
            <a:ext cx="388080" cy="29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vendors are creating dependency on cloud architecture 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CustomShape 3"/>
          <p:cNvSpPr/>
          <p:nvPr/>
        </p:nvSpPr>
        <p:spPr>
          <a:xfrm>
            <a:off x="0" y="1408320"/>
            <a:ext cx="18360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1" name="Picture 4" descr=""/>
          <p:cNvPicPr/>
          <p:nvPr/>
        </p:nvPicPr>
        <p:blipFill>
          <a:blip r:embed="rId1"/>
          <a:stretch/>
        </p:blipFill>
        <p:spPr>
          <a:xfrm>
            <a:off x="4138560" y="3158640"/>
            <a:ext cx="1161720" cy="1229400"/>
          </a:xfrm>
          <a:prstGeom prst="rect">
            <a:avLst/>
          </a:prstGeom>
          <a:ln>
            <a:noFill/>
          </a:ln>
        </p:spPr>
      </p:pic>
      <p:pic>
        <p:nvPicPr>
          <p:cNvPr id="122" name="Picture 5" descr=""/>
          <p:cNvPicPr/>
          <p:nvPr/>
        </p:nvPicPr>
        <p:blipFill>
          <a:blip r:embed="rId2"/>
          <a:stretch/>
        </p:blipFill>
        <p:spPr>
          <a:xfrm>
            <a:off x="1797480" y="3272040"/>
            <a:ext cx="686160" cy="716400"/>
          </a:xfrm>
          <a:prstGeom prst="rect">
            <a:avLst/>
          </a:prstGeom>
          <a:ln>
            <a:noFill/>
          </a:ln>
        </p:spPr>
      </p:pic>
      <p:pic>
        <p:nvPicPr>
          <p:cNvPr id="123" name="Picture 6" descr=""/>
          <p:cNvPicPr/>
          <p:nvPr/>
        </p:nvPicPr>
        <p:blipFill>
          <a:blip r:embed="rId3"/>
          <a:stretch/>
        </p:blipFill>
        <p:spPr>
          <a:xfrm>
            <a:off x="4345920" y="1694880"/>
            <a:ext cx="714960" cy="751680"/>
          </a:xfrm>
          <a:prstGeom prst="rect">
            <a:avLst/>
          </a:prstGeom>
          <a:ln>
            <a:noFill/>
          </a:ln>
        </p:spPr>
      </p:pic>
      <p:sp>
        <p:nvSpPr>
          <p:cNvPr id="124" name="CustomShape 4"/>
          <p:cNvSpPr/>
          <p:nvPr/>
        </p:nvSpPr>
        <p:spPr>
          <a:xfrm>
            <a:off x="6536520" y="4051800"/>
            <a:ext cx="1137600" cy="33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At home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5" name="Picture 9" descr=""/>
          <p:cNvPicPr/>
          <p:nvPr/>
        </p:nvPicPr>
        <p:blipFill>
          <a:blip r:embed="rId4"/>
          <a:stretch/>
        </p:blipFill>
        <p:spPr>
          <a:xfrm>
            <a:off x="6850080" y="3480840"/>
            <a:ext cx="558000" cy="596880"/>
          </a:xfrm>
          <a:prstGeom prst="rect">
            <a:avLst/>
          </a:prstGeom>
          <a:ln>
            <a:noFill/>
          </a:ln>
        </p:spPr>
      </p:pic>
      <p:pic>
        <p:nvPicPr>
          <p:cNvPr id="126" name="Picture 10" descr=""/>
          <p:cNvPicPr/>
          <p:nvPr/>
        </p:nvPicPr>
        <p:blipFill>
          <a:blip r:embed="rId5"/>
          <a:srcRect l="24203" t="0" r="0" b="49949"/>
          <a:stretch/>
        </p:blipFill>
        <p:spPr>
          <a:xfrm>
            <a:off x="7002000" y="3387600"/>
            <a:ext cx="254880" cy="178920"/>
          </a:xfrm>
          <a:prstGeom prst="rect">
            <a:avLst/>
          </a:prstGeom>
          <a:ln>
            <a:noFill/>
          </a:ln>
        </p:spPr>
      </p:pic>
      <p:sp>
        <p:nvSpPr>
          <p:cNvPr id="127" name="CustomShape 5"/>
          <p:cNvSpPr/>
          <p:nvPr/>
        </p:nvSpPr>
        <p:spPr>
          <a:xfrm flipH="1">
            <a:off x="6247080" y="3780000"/>
            <a:ext cx="601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28" name="CustomShape 6"/>
          <p:cNvSpPr/>
          <p:nvPr/>
        </p:nvSpPr>
        <p:spPr>
          <a:xfrm flipH="1">
            <a:off x="2643840" y="3769200"/>
            <a:ext cx="148536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29" name="CustomShape 7"/>
          <p:cNvSpPr/>
          <p:nvPr/>
        </p:nvSpPr>
        <p:spPr>
          <a:xfrm>
            <a:off x="4993920" y="2329560"/>
            <a:ext cx="1800360" cy="1157400"/>
          </a:xfrm>
          <a:custGeom>
            <a:avLst/>
            <a:gdLst/>
            <a:ahLst/>
            <a:rect l="l" t="t" r="r" b="b"/>
            <a:pathLst>
              <a:path w="1278467" h="951182">
                <a:moveTo>
                  <a:pt x="1278467" y="948266"/>
                </a:moveTo>
                <a:cubicBezTo>
                  <a:pt x="936272" y="955321"/>
                  <a:pt x="594078" y="962377"/>
                  <a:pt x="381000" y="804333"/>
                </a:cubicBezTo>
                <a:cubicBezTo>
                  <a:pt x="167922" y="646289"/>
                  <a:pt x="83961" y="323144"/>
                  <a:pt x="0" y="0"/>
                </a:cubicBezTo>
              </a:path>
            </a:pathLst>
          </a:custGeom>
          <a:noFill/>
          <a:ln w="57240">
            <a:solidFill>
              <a:schemeClr val="accent6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0" name="CustomShape 8"/>
          <p:cNvSpPr/>
          <p:nvPr/>
        </p:nvSpPr>
        <p:spPr>
          <a:xfrm flipH="1">
            <a:off x="2643120" y="2329560"/>
            <a:ext cx="1768680" cy="1236960"/>
          </a:xfrm>
          <a:custGeom>
            <a:avLst/>
            <a:gdLst/>
            <a:ahLst/>
            <a:rect l="l" t="t" r="r" b="b"/>
            <a:pathLst>
              <a:path w="1278467" h="951182">
                <a:moveTo>
                  <a:pt x="1278467" y="948266"/>
                </a:moveTo>
                <a:cubicBezTo>
                  <a:pt x="936272" y="955321"/>
                  <a:pt x="594078" y="962377"/>
                  <a:pt x="381000" y="804333"/>
                </a:cubicBezTo>
                <a:cubicBezTo>
                  <a:pt x="167922" y="646289"/>
                  <a:pt x="83961" y="323144"/>
                  <a:pt x="0" y="0"/>
                </a:cubicBezTo>
              </a:path>
            </a:pathLst>
          </a:custGeom>
          <a:noFill/>
          <a:ln w="57240">
            <a:solidFill>
              <a:schemeClr val="accent6">
                <a:lumMod val="75000"/>
              </a:schemeClr>
            </a:solidFill>
            <a:round/>
            <a:tailEnd len="med" type="arrow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1" name="CustomShape 9"/>
          <p:cNvSpPr/>
          <p:nvPr/>
        </p:nvSpPr>
        <p:spPr>
          <a:xfrm>
            <a:off x="4085640" y="1217520"/>
            <a:ext cx="1250280" cy="57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Cloud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Services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10"/>
          <p:cNvSpPr/>
          <p:nvPr/>
        </p:nvSpPr>
        <p:spPr>
          <a:xfrm>
            <a:off x="1331280" y="4051800"/>
            <a:ext cx="1538280" cy="33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On the road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11"/>
          <p:cNvSpPr/>
          <p:nvPr/>
        </p:nvSpPr>
        <p:spPr>
          <a:xfrm flipH="1" flipV="1">
            <a:off x="5300640" y="3772440"/>
            <a:ext cx="546480" cy="6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134" name="Picture 35" descr=""/>
          <p:cNvPicPr/>
          <p:nvPr/>
        </p:nvPicPr>
        <p:blipFill>
          <a:blip r:embed="rId6"/>
          <a:stretch/>
        </p:blipFill>
        <p:spPr>
          <a:xfrm>
            <a:off x="5848920" y="3583080"/>
            <a:ext cx="397440" cy="394920"/>
          </a:xfrm>
          <a:prstGeom prst="rect">
            <a:avLst/>
          </a:prstGeom>
          <a:ln>
            <a:noFill/>
          </a:ln>
        </p:spPr>
      </p:pic>
      <p:sp>
        <p:nvSpPr>
          <p:cNvPr id="135" name="CustomShape 12"/>
          <p:cNvSpPr/>
          <p:nvPr/>
        </p:nvSpPr>
        <p:spPr>
          <a:xfrm>
            <a:off x="2644560" y="3989160"/>
            <a:ext cx="2116800" cy="52812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b050"/>
            </a:solidFill>
            <a:round/>
            <a:head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36" name="CustomShape 13"/>
          <p:cNvSpPr/>
          <p:nvPr/>
        </p:nvSpPr>
        <p:spPr>
          <a:xfrm flipH="1">
            <a:off x="4761720" y="3989160"/>
            <a:ext cx="2116800" cy="52812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b050"/>
            </a:solidFill>
            <a:round/>
            <a:headEnd len="med" type="triangle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37" name="CustomShape 14"/>
          <p:cNvSpPr/>
          <p:nvPr/>
        </p:nvSpPr>
        <p:spPr>
          <a:xfrm>
            <a:off x="3682440" y="4570920"/>
            <a:ext cx="2138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CA" sz="18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Direct is better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15"/>
          <p:cNvSpPr/>
          <p:nvPr/>
        </p:nvSpPr>
        <p:spPr>
          <a:xfrm>
            <a:off x="5811120" y="1665360"/>
            <a:ext cx="2988720" cy="85356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Personal information is of great value to vendors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16"/>
          <p:cNvSpPr/>
          <p:nvPr/>
        </p:nvSpPr>
        <p:spPr>
          <a:xfrm>
            <a:off x="604080" y="1682280"/>
            <a:ext cx="2988720" cy="85356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IPv6 with CIRA delegated names for the home makes this possible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7"/>
          <a:stretch/>
        </p:blipFill>
        <p:spPr>
          <a:xfrm>
            <a:off x="7776000" y="3816000"/>
            <a:ext cx="1491480" cy="1491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1658880" y="1801080"/>
            <a:ext cx="6092640" cy="2848320"/>
          </a:xfrm>
          <a:prstGeom prst="roundRect">
            <a:avLst>
              <a:gd name="adj" fmla="val 3999"/>
            </a:avLst>
          </a:prstGeom>
          <a:solidFill>
            <a:schemeClr val="accent4">
              <a:alpha val="50000"/>
            </a:schemeClr>
          </a:solidFill>
          <a:ln w="57240">
            <a:solidFill>
              <a:srgbClr val="7030a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2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Project Evolution – To a Secure Home Gateway (SHG) Prototype 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3"/>
          <p:cNvSpPr/>
          <p:nvPr/>
        </p:nvSpPr>
        <p:spPr>
          <a:xfrm>
            <a:off x="54000" y="465048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4"/>
          <p:cNvSpPr/>
          <p:nvPr/>
        </p:nvSpPr>
        <p:spPr>
          <a:xfrm>
            <a:off x="2284560" y="141732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MUD Server Repository / Curation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5"/>
          <p:cNvSpPr/>
          <p:nvPr/>
        </p:nvSpPr>
        <p:spPr>
          <a:xfrm>
            <a:off x="3847320" y="2697120"/>
            <a:ext cx="1723320" cy="92520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Secure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Home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Gateway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6"/>
          <p:cNvSpPr/>
          <p:nvPr/>
        </p:nvSpPr>
        <p:spPr>
          <a:xfrm>
            <a:off x="591120" y="142848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openWRT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Turris Omnia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CZNIC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7"/>
          <p:cNvSpPr/>
          <p:nvPr/>
        </p:nvSpPr>
        <p:spPr>
          <a:xfrm>
            <a:off x="3978000" y="142416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 MUD Controller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Supervisor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8"/>
          <p:cNvSpPr/>
          <p:nvPr/>
        </p:nvSpPr>
        <p:spPr>
          <a:xfrm>
            <a:off x="5671440" y="141732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 App “Ease of Use”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9"/>
          <p:cNvSpPr/>
          <p:nvPr/>
        </p:nvSpPr>
        <p:spPr>
          <a:xfrm>
            <a:off x="7364880" y="141732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SIDN (.NL) SPIN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10"/>
          <p:cNvSpPr/>
          <p:nvPr/>
        </p:nvSpPr>
        <p:spPr>
          <a:xfrm>
            <a:off x="7364880" y="239112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prpl Foundation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(prplWrt)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11"/>
          <p:cNvSpPr/>
          <p:nvPr/>
        </p:nvSpPr>
        <p:spPr>
          <a:xfrm>
            <a:off x="7364880" y="336492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Mozilla IoT -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Web Thing API 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12"/>
          <p:cNvSpPr/>
          <p:nvPr/>
        </p:nvSpPr>
        <p:spPr>
          <a:xfrm>
            <a:off x="591120" y="239112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SHG Security Access Controls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13"/>
          <p:cNvSpPr/>
          <p:nvPr/>
        </p:nvSpPr>
        <p:spPr>
          <a:xfrm>
            <a:off x="591120" y="336492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CIRA 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DNS &amp; SHG Provisioning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14"/>
          <p:cNvSpPr/>
          <p:nvPr/>
        </p:nvSpPr>
        <p:spPr>
          <a:xfrm>
            <a:off x="1273680" y="4338720"/>
            <a:ext cx="247428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Standards Development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IETF, CSA/UL, ISO/IEC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15"/>
          <p:cNvSpPr/>
          <p:nvPr/>
        </p:nvSpPr>
        <p:spPr>
          <a:xfrm>
            <a:off x="3978000" y="4336200"/>
            <a:ext cx="146340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Enhanced WIFI security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16"/>
          <p:cNvSpPr/>
          <p:nvPr/>
        </p:nvSpPr>
        <p:spPr>
          <a:xfrm>
            <a:off x="5671440" y="4338720"/>
            <a:ext cx="2491920" cy="714240"/>
          </a:xfrm>
          <a:prstGeom prst="roundRect">
            <a:avLst>
              <a:gd name="adj" fmla="val 16667"/>
            </a:avLst>
          </a:prstGeom>
          <a:ln>
            <a:solidFill>
              <a:srgbClr val="7030a0"/>
            </a:solidFill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36000" rIns="36000" tIns="36000" bIns="36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 progress: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DOTS, DNSSEC, Domain aware NFtable </a:t>
            </a:r>
            <a:endParaRPr b="0" lang="en-CA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17"/>
          <p:cNvSpPr/>
          <p:nvPr/>
        </p:nvSpPr>
        <p:spPr>
          <a:xfrm>
            <a:off x="2405520" y="3765960"/>
            <a:ext cx="45954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Secure Home Gateway Framework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18"/>
          <p:cNvSpPr/>
          <p:nvPr/>
        </p:nvSpPr>
        <p:spPr>
          <a:xfrm>
            <a:off x="2394360" y="2428200"/>
            <a:ext cx="1116000" cy="638280"/>
          </a:xfrm>
          <a:prstGeom prst="rect">
            <a:avLst/>
          </a:prstGeom>
          <a:ln>
            <a:rou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Running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Code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19"/>
          <p:cNvSpPr/>
          <p:nvPr/>
        </p:nvSpPr>
        <p:spPr>
          <a:xfrm>
            <a:off x="5798520" y="2428200"/>
            <a:ext cx="1338480" cy="638280"/>
          </a:xfrm>
          <a:prstGeom prst="rect">
            <a:avLst/>
          </a:prstGeom>
          <a:ln>
            <a:rou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Proposed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Standards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Best practices – Apply enterprise security framework to home networks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3"/>
          <p:cNvSpPr/>
          <p:nvPr/>
        </p:nvSpPr>
        <p:spPr>
          <a:xfrm>
            <a:off x="31680" y="1388520"/>
            <a:ext cx="18360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4"/>
          <p:cNvSpPr/>
          <p:nvPr/>
        </p:nvSpPr>
        <p:spPr>
          <a:xfrm flipH="1" flipV="1">
            <a:off x="3969360" y="3044880"/>
            <a:ext cx="635400" cy="311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64" name="CustomShape 5"/>
          <p:cNvSpPr/>
          <p:nvPr/>
        </p:nvSpPr>
        <p:spPr>
          <a:xfrm>
            <a:off x="4607280" y="2275560"/>
            <a:ext cx="2267280" cy="574920"/>
          </a:xfrm>
          <a:prstGeom prst="roundRect">
            <a:avLst>
              <a:gd name="adj" fmla="val 16667"/>
            </a:avLst>
          </a:prstGeom>
          <a:ln>
            <a:solidFill>
              <a:srgbClr val="7d5fa0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</p:sp>
      <p:sp>
        <p:nvSpPr>
          <p:cNvPr id="165" name="CustomShape 6"/>
          <p:cNvSpPr/>
          <p:nvPr/>
        </p:nvSpPr>
        <p:spPr>
          <a:xfrm>
            <a:off x="4607280" y="1530720"/>
            <a:ext cx="2267280" cy="574920"/>
          </a:xfrm>
          <a:prstGeom prst="roundRect">
            <a:avLst>
              <a:gd name="adj" fmla="val 16667"/>
            </a:avLst>
          </a:prstGeom>
          <a:ln>
            <a:solidFill>
              <a:srgbClr val="98b855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</p:sp>
      <p:sp>
        <p:nvSpPr>
          <p:cNvPr id="166" name="CustomShape 7"/>
          <p:cNvSpPr/>
          <p:nvPr/>
        </p:nvSpPr>
        <p:spPr>
          <a:xfrm>
            <a:off x="3066120" y="2000520"/>
            <a:ext cx="970920" cy="110988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7" name="Picture 33" descr=""/>
          <p:cNvPicPr/>
          <p:nvPr/>
        </p:nvPicPr>
        <p:blipFill>
          <a:blip r:embed="rId1"/>
          <a:stretch/>
        </p:blipFill>
        <p:spPr>
          <a:xfrm>
            <a:off x="3174120" y="2072520"/>
            <a:ext cx="795600" cy="790560"/>
          </a:xfrm>
          <a:prstGeom prst="rect">
            <a:avLst/>
          </a:prstGeom>
          <a:ln>
            <a:noFill/>
          </a:ln>
        </p:spPr>
      </p:pic>
      <p:pic>
        <p:nvPicPr>
          <p:cNvPr id="168" name="Picture 34" descr=""/>
          <p:cNvPicPr/>
          <p:nvPr/>
        </p:nvPicPr>
        <p:blipFill>
          <a:blip r:embed="rId2"/>
          <a:stretch/>
        </p:blipFill>
        <p:spPr>
          <a:xfrm>
            <a:off x="4721040" y="1563840"/>
            <a:ext cx="486720" cy="483120"/>
          </a:xfrm>
          <a:prstGeom prst="rect">
            <a:avLst/>
          </a:prstGeom>
          <a:ln>
            <a:noFill/>
          </a:ln>
        </p:spPr>
      </p:pic>
      <p:pic>
        <p:nvPicPr>
          <p:cNvPr id="169" name="Picture 35" descr=""/>
          <p:cNvPicPr/>
          <p:nvPr/>
        </p:nvPicPr>
        <p:blipFill>
          <a:blip r:embed="rId3"/>
          <a:stretch/>
        </p:blipFill>
        <p:spPr>
          <a:xfrm>
            <a:off x="1045080" y="1517040"/>
            <a:ext cx="536040" cy="385920"/>
          </a:xfrm>
          <a:prstGeom prst="rect">
            <a:avLst/>
          </a:prstGeom>
          <a:ln>
            <a:noFill/>
          </a:ln>
        </p:spPr>
      </p:pic>
      <p:pic>
        <p:nvPicPr>
          <p:cNvPr id="170" name="Picture 36" descr=""/>
          <p:cNvPicPr/>
          <p:nvPr/>
        </p:nvPicPr>
        <p:blipFill>
          <a:blip r:embed="rId4"/>
          <a:stretch/>
        </p:blipFill>
        <p:spPr>
          <a:xfrm>
            <a:off x="4721040" y="2316600"/>
            <a:ext cx="510480" cy="503640"/>
          </a:xfrm>
          <a:prstGeom prst="rect">
            <a:avLst/>
          </a:prstGeom>
          <a:ln>
            <a:noFill/>
          </a:ln>
        </p:spPr>
      </p:pic>
      <p:pic>
        <p:nvPicPr>
          <p:cNvPr id="171" name="Picture 38" descr=""/>
          <p:cNvPicPr/>
          <p:nvPr/>
        </p:nvPicPr>
        <p:blipFill>
          <a:blip r:embed="rId5"/>
          <a:stretch/>
        </p:blipFill>
        <p:spPr>
          <a:xfrm>
            <a:off x="5226480" y="1639800"/>
            <a:ext cx="378720" cy="402480"/>
          </a:xfrm>
          <a:prstGeom prst="rect">
            <a:avLst/>
          </a:prstGeom>
          <a:ln>
            <a:noFill/>
          </a:ln>
        </p:spPr>
      </p:pic>
      <p:pic>
        <p:nvPicPr>
          <p:cNvPr id="172" name="Picture 39" descr=""/>
          <p:cNvPicPr/>
          <p:nvPr/>
        </p:nvPicPr>
        <p:blipFill>
          <a:blip r:embed="rId6"/>
          <a:srcRect l="24203" t="0" r="0" b="49949"/>
          <a:stretch/>
        </p:blipFill>
        <p:spPr>
          <a:xfrm>
            <a:off x="5330880" y="1599840"/>
            <a:ext cx="172800" cy="120240"/>
          </a:xfrm>
          <a:prstGeom prst="rect">
            <a:avLst/>
          </a:prstGeom>
          <a:ln>
            <a:noFill/>
          </a:ln>
        </p:spPr>
      </p:pic>
      <p:pic>
        <p:nvPicPr>
          <p:cNvPr id="173" name="Picture 40" descr=""/>
          <p:cNvPicPr/>
          <p:nvPr/>
        </p:nvPicPr>
        <p:blipFill>
          <a:blip r:embed="rId7"/>
          <a:stretch/>
        </p:blipFill>
        <p:spPr>
          <a:xfrm>
            <a:off x="1695600" y="2058480"/>
            <a:ext cx="1009440" cy="1009440"/>
          </a:xfrm>
          <a:prstGeom prst="rect">
            <a:avLst/>
          </a:prstGeom>
          <a:ln>
            <a:noFill/>
          </a:ln>
        </p:spPr>
      </p:pic>
      <p:pic>
        <p:nvPicPr>
          <p:cNvPr id="174" name="Picture 41" descr=""/>
          <p:cNvPicPr/>
          <p:nvPr/>
        </p:nvPicPr>
        <p:blipFill>
          <a:blip r:embed="rId8"/>
          <a:stretch/>
        </p:blipFill>
        <p:spPr>
          <a:xfrm>
            <a:off x="989280" y="3180600"/>
            <a:ext cx="596160" cy="587880"/>
          </a:xfrm>
          <a:prstGeom prst="rect">
            <a:avLst/>
          </a:prstGeom>
          <a:ln>
            <a:noFill/>
          </a:ln>
        </p:spPr>
      </p:pic>
      <p:pic>
        <p:nvPicPr>
          <p:cNvPr id="175" name="Picture 43" descr=""/>
          <p:cNvPicPr/>
          <p:nvPr/>
        </p:nvPicPr>
        <p:blipFill>
          <a:blip r:embed="rId9"/>
          <a:stretch/>
        </p:blipFill>
        <p:spPr>
          <a:xfrm>
            <a:off x="5623920" y="1639800"/>
            <a:ext cx="378720" cy="402480"/>
          </a:xfrm>
          <a:prstGeom prst="rect">
            <a:avLst/>
          </a:prstGeom>
          <a:ln>
            <a:noFill/>
          </a:ln>
        </p:spPr>
      </p:pic>
      <p:pic>
        <p:nvPicPr>
          <p:cNvPr id="176" name="Picture 44" descr=""/>
          <p:cNvPicPr/>
          <p:nvPr/>
        </p:nvPicPr>
        <p:blipFill>
          <a:blip r:embed="rId10"/>
          <a:srcRect l="24203" t="0" r="0" b="49949"/>
          <a:stretch/>
        </p:blipFill>
        <p:spPr>
          <a:xfrm>
            <a:off x="5728320" y="1599840"/>
            <a:ext cx="172800" cy="120240"/>
          </a:xfrm>
          <a:prstGeom prst="rect">
            <a:avLst/>
          </a:prstGeom>
          <a:ln>
            <a:noFill/>
          </a:ln>
        </p:spPr>
      </p:pic>
      <p:pic>
        <p:nvPicPr>
          <p:cNvPr id="177" name="Picture 46" descr=""/>
          <p:cNvPicPr/>
          <p:nvPr/>
        </p:nvPicPr>
        <p:blipFill>
          <a:blip r:embed="rId11"/>
          <a:stretch/>
        </p:blipFill>
        <p:spPr>
          <a:xfrm>
            <a:off x="6021360" y="1639800"/>
            <a:ext cx="378720" cy="402480"/>
          </a:xfrm>
          <a:prstGeom prst="rect">
            <a:avLst/>
          </a:prstGeom>
          <a:ln>
            <a:noFill/>
          </a:ln>
        </p:spPr>
      </p:pic>
      <p:pic>
        <p:nvPicPr>
          <p:cNvPr id="178" name="Picture 47" descr=""/>
          <p:cNvPicPr/>
          <p:nvPr/>
        </p:nvPicPr>
        <p:blipFill>
          <a:blip r:embed="rId12"/>
          <a:srcRect l="24203" t="0" r="0" b="49949"/>
          <a:stretch/>
        </p:blipFill>
        <p:spPr>
          <a:xfrm>
            <a:off x="6125760" y="1599840"/>
            <a:ext cx="172800" cy="120240"/>
          </a:xfrm>
          <a:prstGeom prst="rect">
            <a:avLst/>
          </a:prstGeom>
          <a:ln>
            <a:noFill/>
          </a:ln>
        </p:spPr>
      </p:pic>
      <p:pic>
        <p:nvPicPr>
          <p:cNvPr id="179" name="Picture 49" descr=""/>
          <p:cNvPicPr/>
          <p:nvPr/>
        </p:nvPicPr>
        <p:blipFill>
          <a:blip r:embed="rId13"/>
          <a:stretch/>
        </p:blipFill>
        <p:spPr>
          <a:xfrm>
            <a:off x="6418800" y="1639800"/>
            <a:ext cx="378720" cy="402480"/>
          </a:xfrm>
          <a:prstGeom prst="rect">
            <a:avLst/>
          </a:prstGeom>
          <a:ln>
            <a:noFill/>
          </a:ln>
        </p:spPr>
      </p:pic>
      <p:pic>
        <p:nvPicPr>
          <p:cNvPr id="180" name="Picture 50" descr=""/>
          <p:cNvPicPr/>
          <p:nvPr/>
        </p:nvPicPr>
        <p:blipFill>
          <a:blip r:embed="rId14"/>
          <a:srcRect l="24203" t="0" r="0" b="49949"/>
          <a:stretch/>
        </p:blipFill>
        <p:spPr>
          <a:xfrm>
            <a:off x="6523200" y="1599840"/>
            <a:ext cx="172800" cy="120240"/>
          </a:xfrm>
          <a:prstGeom prst="rect">
            <a:avLst/>
          </a:prstGeom>
          <a:ln>
            <a:noFill/>
          </a:ln>
        </p:spPr>
      </p:pic>
      <p:pic>
        <p:nvPicPr>
          <p:cNvPr id="181" name="Picture 51" descr=""/>
          <p:cNvPicPr/>
          <p:nvPr/>
        </p:nvPicPr>
        <p:blipFill>
          <a:blip r:embed="rId15"/>
          <a:stretch/>
        </p:blipFill>
        <p:spPr>
          <a:xfrm>
            <a:off x="5243040" y="2316600"/>
            <a:ext cx="510480" cy="503640"/>
          </a:xfrm>
          <a:prstGeom prst="rect">
            <a:avLst/>
          </a:prstGeom>
          <a:ln>
            <a:noFill/>
          </a:ln>
        </p:spPr>
      </p:pic>
      <p:sp>
        <p:nvSpPr>
          <p:cNvPr id="182" name="CustomShape 8"/>
          <p:cNvSpPr/>
          <p:nvPr/>
        </p:nvSpPr>
        <p:spPr>
          <a:xfrm flipH="1">
            <a:off x="4037400" y="1818720"/>
            <a:ext cx="568080" cy="226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83" name="CustomShape 9"/>
          <p:cNvSpPr/>
          <p:nvPr/>
        </p:nvSpPr>
        <p:spPr>
          <a:xfrm flipH="1">
            <a:off x="4080600" y="2562480"/>
            <a:ext cx="5245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84" name="CustomShape 10"/>
          <p:cNvSpPr/>
          <p:nvPr/>
        </p:nvSpPr>
        <p:spPr>
          <a:xfrm flipH="1">
            <a:off x="2704680" y="2556000"/>
            <a:ext cx="358920" cy="6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85" name="CustomShape 11"/>
          <p:cNvSpPr/>
          <p:nvPr/>
        </p:nvSpPr>
        <p:spPr>
          <a:xfrm>
            <a:off x="6856200" y="1532520"/>
            <a:ext cx="18658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Home Security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12"/>
          <p:cNvSpPr/>
          <p:nvPr/>
        </p:nvSpPr>
        <p:spPr>
          <a:xfrm>
            <a:off x="6885720" y="2252520"/>
            <a:ext cx="142236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Appliances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13"/>
          <p:cNvSpPr/>
          <p:nvPr/>
        </p:nvSpPr>
        <p:spPr>
          <a:xfrm>
            <a:off x="4607280" y="3070800"/>
            <a:ext cx="2267280" cy="574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</p:sp>
      <p:pic>
        <p:nvPicPr>
          <p:cNvPr id="188" name="Picture 58" descr=""/>
          <p:cNvPicPr/>
          <p:nvPr/>
        </p:nvPicPr>
        <p:blipFill>
          <a:blip r:embed="rId16"/>
          <a:stretch/>
        </p:blipFill>
        <p:spPr>
          <a:xfrm>
            <a:off x="4721040" y="3127680"/>
            <a:ext cx="461880" cy="461880"/>
          </a:xfrm>
          <a:prstGeom prst="rect">
            <a:avLst/>
          </a:prstGeom>
          <a:ln>
            <a:noFill/>
          </a:ln>
        </p:spPr>
      </p:pic>
      <p:pic>
        <p:nvPicPr>
          <p:cNvPr id="189" name="Picture 59" descr=""/>
          <p:cNvPicPr/>
          <p:nvPr/>
        </p:nvPicPr>
        <p:blipFill>
          <a:blip r:embed="rId17"/>
          <a:stretch/>
        </p:blipFill>
        <p:spPr>
          <a:xfrm>
            <a:off x="5259240" y="3127680"/>
            <a:ext cx="461880" cy="461880"/>
          </a:xfrm>
          <a:prstGeom prst="rect">
            <a:avLst/>
          </a:prstGeom>
          <a:ln>
            <a:noFill/>
          </a:ln>
        </p:spPr>
      </p:pic>
      <p:pic>
        <p:nvPicPr>
          <p:cNvPr id="190" name="Picture 60" descr=""/>
          <p:cNvPicPr/>
          <p:nvPr/>
        </p:nvPicPr>
        <p:blipFill>
          <a:blip r:embed="rId18"/>
          <a:stretch/>
        </p:blipFill>
        <p:spPr>
          <a:xfrm>
            <a:off x="6335640" y="3127680"/>
            <a:ext cx="461880" cy="461880"/>
          </a:xfrm>
          <a:prstGeom prst="rect">
            <a:avLst/>
          </a:prstGeom>
          <a:ln>
            <a:noFill/>
          </a:ln>
        </p:spPr>
      </p:pic>
      <p:sp>
        <p:nvSpPr>
          <p:cNvPr id="191" name="CustomShape 14"/>
          <p:cNvSpPr/>
          <p:nvPr/>
        </p:nvSpPr>
        <p:spPr>
          <a:xfrm>
            <a:off x="6915240" y="3046320"/>
            <a:ext cx="10810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Sensors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15"/>
          <p:cNvSpPr/>
          <p:nvPr/>
        </p:nvSpPr>
        <p:spPr>
          <a:xfrm>
            <a:off x="3251880" y="3705480"/>
            <a:ext cx="610920" cy="606240"/>
          </a:xfrm>
          <a:prstGeom prst="roundRect">
            <a:avLst>
              <a:gd name="adj" fmla="val 16667"/>
            </a:avLst>
          </a:prstGeom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93" name="CustomShape 16"/>
          <p:cNvSpPr/>
          <p:nvPr/>
        </p:nvSpPr>
        <p:spPr>
          <a:xfrm flipV="1">
            <a:off x="3548520" y="3110400"/>
            <a:ext cx="2880" cy="586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94" name="CustomShape 17"/>
          <p:cNvSpPr/>
          <p:nvPr/>
        </p:nvSpPr>
        <p:spPr>
          <a:xfrm>
            <a:off x="1651320" y="3687480"/>
            <a:ext cx="168300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Management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Application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5" name="Picture 65" descr=""/>
          <p:cNvPicPr/>
          <p:nvPr/>
        </p:nvPicPr>
        <p:blipFill>
          <a:blip r:embed="rId19"/>
          <a:stretch/>
        </p:blipFill>
        <p:spPr>
          <a:xfrm>
            <a:off x="541440" y="2178000"/>
            <a:ext cx="621360" cy="617040"/>
          </a:xfrm>
          <a:prstGeom prst="rect">
            <a:avLst/>
          </a:prstGeom>
          <a:ln>
            <a:noFill/>
          </a:ln>
        </p:spPr>
      </p:pic>
      <p:sp>
        <p:nvSpPr>
          <p:cNvPr id="196" name="CustomShape 18"/>
          <p:cNvSpPr/>
          <p:nvPr/>
        </p:nvSpPr>
        <p:spPr>
          <a:xfrm>
            <a:off x="323640" y="2592360"/>
            <a:ext cx="11206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IoT Cloud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Services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7" name="Picture 67" descr=""/>
          <p:cNvPicPr/>
          <p:nvPr/>
        </p:nvPicPr>
        <p:blipFill>
          <a:blip r:embed="rId20"/>
          <a:stretch/>
        </p:blipFill>
        <p:spPr>
          <a:xfrm>
            <a:off x="5765040" y="2316600"/>
            <a:ext cx="510480" cy="503640"/>
          </a:xfrm>
          <a:prstGeom prst="rect">
            <a:avLst/>
          </a:prstGeom>
          <a:ln>
            <a:noFill/>
          </a:ln>
        </p:spPr>
      </p:pic>
      <p:pic>
        <p:nvPicPr>
          <p:cNvPr id="198" name="Picture 68" descr=""/>
          <p:cNvPicPr/>
          <p:nvPr/>
        </p:nvPicPr>
        <p:blipFill>
          <a:blip r:embed="rId21"/>
          <a:stretch/>
        </p:blipFill>
        <p:spPr>
          <a:xfrm>
            <a:off x="5797440" y="3127680"/>
            <a:ext cx="461880" cy="461880"/>
          </a:xfrm>
          <a:prstGeom prst="rect">
            <a:avLst/>
          </a:prstGeom>
          <a:ln>
            <a:noFill/>
          </a:ln>
        </p:spPr>
      </p:pic>
      <p:sp>
        <p:nvSpPr>
          <p:cNvPr id="199" name="CustomShape 19"/>
          <p:cNvSpPr/>
          <p:nvPr/>
        </p:nvSpPr>
        <p:spPr>
          <a:xfrm flipH="1" flipV="1">
            <a:off x="1312920" y="1902600"/>
            <a:ext cx="437040" cy="320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00" name="CustomShape 20"/>
          <p:cNvSpPr/>
          <p:nvPr/>
        </p:nvSpPr>
        <p:spPr>
          <a:xfrm flipH="1" flipV="1">
            <a:off x="1216440" y="2531160"/>
            <a:ext cx="416880" cy="6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01" name="CustomShape 21"/>
          <p:cNvSpPr/>
          <p:nvPr/>
        </p:nvSpPr>
        <p:spPr>
          <a:xfrm flipH="1">
            <a:off x="1500480" y="2916360"/>
            <a:ext cx="264240" cy="386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02" name="CustomShape 22"/>
          <p:cNvSpPr/>
          <p:nvPr/>
        </p:nvSpPr>
        <p:spPr>
          <a:xfrm>
            <a:off x="5088600" y="3796200"/>
            <a:ext cx="3734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PDAP: Per Device Access Policy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3" name="Picture 73" descr=""/>
          <p:cNvPicPr/>
          <p:nvPr/>
        </p:nvPicPr>
        <p:blipFill>
          <a:blip r:embed="rId22"/>
          <a:stretch/>
        </p:blipFill>
        <p:spPr>
          <a:xfrm>
            <a:off x="3380760" y="3750480"/>
            <a:ext cx="334080" cy="540000"/>
          </a:xfrm>
          <a:prstGeom prst="rect">
            <a:avLst/>
          </a:prstGeom>
          <a:ln>
            <a:noFill/>
          </a:ln>
        </p:spPr>
      </p:pic>
      <p:pic>
        <p:nvPicPr>
          <p:cNvPr id="204" name="Picture 74" descr=""/>
          <p:cNvPicPr/>
          <p:nvPr/>
        </p:nvPicPr>
        <p:blipFill>
          <a:blip r:embed="rId23"/>
          <a:stretch/>
        </p:blipFill>
        <p:spPr>
          <a:xfrm>
            <a:off x="3539520" y="2554560"/>
            <a:ext cx="178560" cy="178560"/>
          </a:xfrm>
          <a:prstGeom prst="rect">
            <a:avLst/>
          </a:prstGeom>
          <a:ln>
            <a:noFill/>
          </a:ln>
        </p:spPr>
      </p:pic>
      <p:pic>
        <p:nvPicPr>
          <p:cNvPr id="205" name="Picture 76" descr=""/>
          <p:cNvPicPr/>
          <p:nvPr/>
        </p:nvPicPr>
        <p:blipFill>
          <a:blip r:embed="rId24"/>
          <a:stretch/>
        </p:blipFill>
        <p:spPr>
          <a:xfrm>
            <a:off x="6370920" y="2383200"/>
            <a:ext cx="338760" cy="452880"/>
          </a:xfrm>
          <a:prstGeom prst="rect">
            <a:avLst/>
          </a:prstGeom>
          <a:ln>
            <a:noFill/>
          </a:ln>
        </p:spPr>
      </p:pic>
      <p:pic>
        <p:nvPicPr>
          <p:cNvPr id="206" name="Picture 77" descr=""/>
          <p:cNvPicPr/>
          <p:nvPr/>
        </p:nvPicPr>
        <p:blipFill>
          <a:blip r:embed="rId25"/>
          <a:srcRect l="24203" t="0" r="0" b="49949"/>
          <a:stretch/>
        </p:blipFill>
        <p:spPr>
          <a:xfrm>
            <a:off x="6501600" y="2288160"/>
            <a:ext cx="153720" cy="134640"/>
          </a:xfrm>
          <a:prstGeom prst="rect">
            <a:avLst/>
          </a:prstGeom>
          <a:ln>
            <a:noFill/>
          </a:ln>
        </p:spPr>
      </p:pic>
      <p:sp>
        <p:nvSpPr>
          <p:cNvPr id="207" name="CustomShape 23"/>
          <p:cNvSpPr/>
          <p:nvPr/>
        </p:nvSpPr>
        <p:spPr>
          <a:xfrm>
            <a:off x="4417920" y="4251960"/>
            <a:ext cx="4016160" cy="76140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Scale Enterprise solutions to fit the home network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How networks are weaponized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3"/>
          <p:cNvSpPr/>
          <p:nvPr/>
        </p:nvSpPr>
        <p:spPr>
          <a:xfrm>
            <a:off x="31680" y="1388520"/>
            <a:ext cx="18360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CustomShape 4"/>
          <p:cNvSpPr/>
          <p:nvPr/>
        </p:nvSpPr>
        <p:spPr>
          <a:xfrm flipH="1" flipV="1">
            <a:off x="3969360" y="3044880"/>
            <a:ext cx="635400" cy="311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12" name="CustomShape 5"/>
          <p:cNvSpPr/>
          <p:nvPr/>
        </p:nvSpPr>
        <p:spPr>
          <a:xfrm>
            <a:off x="4607280" y="2275560"/>
            <a:ext cx="2267280" cy="574920"/>
          </a:xfrm>
          <a:prstGeom prst="roundRect">
            <a:avLst>
              <a:gd name="adj" fmla="val 16667"/>
            </a:avLst>
          </a:prstGeom>
          <a:ln>
            <a:solidFill>
              <a:srgbClr val="7d5fa0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</p:sp>
      <p:sp>
        <p:nvSpPr>
          <p:cNvPr id="213" name="CustomShape 6"/>
          <p:cNvSpPr/>
          <p:nvPr/>
        </p:nvSpPr>
        <p:spPr>
          <a:xfrm>
            <a:off x="4607280" y="1530720"/>
            <a:ext cx="2267280" cy="574920"/>
          </a:xfrm>
          <a:prstGeom prst="roundRect">
            <a:avLst>
              <a:gd name="adj" fmla="val 16667"/>
            </a:avLst>
          </a:prstGeom>
          <a:ln>
            <a:solidFill>
              <a:srgbClr val="98b855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</p:sp>
      <p:sp>
        <p:nvSpPr>
          <p:cNvPr id="214" name="CustomShape 7"/>
          <p:cNvSpPr/>
          <p:nvPr/>
        </p:nvSpPr>
        <p:spPr>
          <a:xfrm>
            <a:off x="3066120" y="2000520"/>
            <a:ext cx="970920" cy="110988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15" name="Picture 33" descr=""/>
          <p:cNvPicPr/>
          <p:nvPr/>
        </p:nvPicPr>
        <p:blipFill>
          <a:blip r:embed="rId1"/>
          <a:stretch/>
        </p:blipFill>
        <p:spPr>
          <a:xfrm>
            <a:off x="3174120" y="2072520"/>
            <a:ext cx="795600" cy="790560"/>
          </a:xfrm>
          <a:prstGeom prst="rect">
            <a:avLst/>
          </a:prstGeom>
          <a:ln>
            <a:noFill/>
          </a:ln>
        </p:spPr>
      </p:pic>
      <p:pic>
        <p:nvPicPr>
          <p:cNvPr id="216" name="Picture 34" descr=""/>
          <p:cNvPicPr/>
          <p:nvPr/>
        </p:nvPicPr>
        <p:blipFill>
          <a:blip r:embed="rId2"/>
          <a:stretch/>
        </p:blipFill>
        <p:spPr>
          <a:xfrm>
            <a:off x="4721040" y="1563840"/>
            <a:ext cx="486720" cy="483120"/>
          </a:xfrm>
          <a:prstGeom prst="rect">
            <a:avLst/>
          </a:prstGeom>
          <a:ln>
            <a:noFill/>
          </a:ln>
        </p:spPr>
      </p:pic>
      <p:pic>
        <p:nvPicPr>
          <p:cNvPr id="217" name="Picture 36" descr=""/>
          <p:cNvPicPr/>
          <p:nvPr/>
        </p:nvPicPr>
        <p:blipFill>
          <a:blip r:embed="rId3"/>
          <a:stretch/>
        </p:blipFill>
        <p:spPr>
          <a:xfrm>
            <a:off x="4721040" y="2316600"/>
            <a:ext cx="510480" cy="503640"/>
          </a:xfrm>
          <a:prstGeom prst="rect">
            <a:avLst/>
          </a:prstGeom>
          <a:ln>
            <a:noFill/>
          </a:ln>
        </p:spPr>
      </p:pic>
      <p:pic>
        <p:nvPicPr>
          <p:cNvPr id="218" name="Picture 38" descr=""/>
          <p:cNvPicPr/>
          <p:nvPr/>
        </p:nvPicPr>
        <p:blipFill>
          <a:blip r:embed="rId4"/>
          <a:stretch/>
        </p:blipFill>
        <p:spPr>
          <a:xfrm>
            <a:off x="5226480" y="1639800"/>
            <a:ext cx="378720" cy="402480"/>
          </a:xfrm>
          <a:prstGeom prst="rect">
            <a:avLst/>
          </a:prstGeom>
          <a:ln>
            <a:noFill/>
          </a:ln>
        </p:spPr>
      </p:pic>
      <p:pic>
        <p:nvPicPr>
          <p:cNvPr id="219" name="Picture 39" descr=""/>
          <p:cNvPicPr/>
          <p:nvPr/>
        </p:nvPicPr>
        <p:blipFill>
          <a:blip r:embed="rId5"/>
          <a:srcRect l="24203" t="0" r="0" b="49949"/>
          <a:stretch/>
        </p:blipFill>
        <p:spPr>
          <a:xfrm>
            <a:off x="5330880" y="1599840"/>
            <a:ext cx="172800" cy="120240"/>
          </a:xfrm>
          <a:prstGeom prst="rect">
            <a:avLst/>
          </a:prstGeom>
          <a:ln>
            <a:noFill/>
          </a:ln>
        </p:spPr>
      </p:pic>
      <p:pic>
        <p:nvPicPr>
          <p:cNvPr id="220" name="Picture 40" descr=""/>
          <p:cNvPicPr/>
          <p:nvPr/>
        </p:nvPicPr>
        <p:blipFill>
          <a:blip r:embed="rId6"/>
          <a:stretch/>
        </p:blipFill>
        <p:spPr>
          <a:xfrm>
            <a:off x="1581840" y="2058480"/>
            <a:ext cx="1009440" cy="1009440"/>
          </a:xfrm>
          <a:prstGeom prst="rect">
            <a:avLst/>
          </a:prstGeom>
          <a:ln>
            <a:noFill/>
          </a:ln>
        </p:spPr>
      </p:pic>
      <p:pic>
        <p:nvPicPr>
          <p:cNvPr id="221" name="Picture 43" descr=""/>
          <p:cNvPicPr/>
          <p:nvPr/>
        </p:nvPicPr>
        <p:blipFill>
          <a:blip r:embed="rId7"/>
          <a:stretch/>
        </p:blipFill>
        <p:spPr>
          <a:xfrm>
            <a:off x="5623920" y="1639800"/>
            <a:ext cx="378720" cy="402480"/>
          </a:xfrm>
          <a:prstGeom prst="rect">
            <a:avLst/>
          </a:prstGeom>
          <a:ln>
            <a:noFill/>
          </a:ln>
        </p:spPr>
      </p:pic>
      <p:pic>
        <p:nvPicPr>
          <p:cNvPr id="222" name="Picture 44" descr=""/>
          <p:cNvPicPr/>
          <p:nvPr/>
        </p:nvPicPr>
        <p:blipFill>
          <a:blip r:embed="rId8"/>
          <a:srcRect l="24203" t="0" r="0" b="49949"/>
          <a:stretch/>
        </p:blipFill>
        <p:spPr>
          <a:xfrm>
            <a:off x="5728320" y="1599840"/>
            <a:ext cx="172800" cy="120240"/>
          </a:xfrm>
          <a:prstGeom prst="rect">
            <a:avLst/>
          </a:prstGeom>
          <a:ln>
            <a:noFill/>
          </a:ln>
        </p:spPr>
      </p:pic>
      <p:pic>
        <p:nvPicPr>
          <p:cNvPr id="223" name="Picture 46" descr=""/>
          <p:cNvPicPr/>
          <p:nvPr/>
        </p:nvPicPr>
        <p:blipFill>
          <a:blip r:embed="rId9"/>
          <a:stretch/>
        </p:blipFill>
        <p:spPr>
          <a:xfrm>
            <a:off x="6021360" y="1639800"/>
            <a:ext cx="378720" cy="402480"/>
          </a:xfrm>
          <a:prstGeom prst="rect">
            <a:avLst/>
          </a:prstGeom>
          <a:ln>
            <a:noFill/>
          </a:ln>
        </p:spPr>
      </p:pic>
      <p:pic>
        <p:nvPicPr>
          <p:cNvPr id="224" name="Picture 47" descr=""/>
          <p:cNvPicPr/>
          <p:nvPr/>
        </p:nvPicPr>
        <p:blipFill>
          <a:blip r:embed="rId10"/>
          <a:srcRect l="24203" t="0" r="0" b="49949"/>
          <a:stretch/>
        </p:blipFill>
        <p:spPr>
          <a:xfrm>
            <a:off x="6125760" y="1599840"/>
            <a:ext cx="172800" cy="120240"/>
          </a:xfrm>
          <a:prstGeom prst="rect">
            <a:avLst/>
          </a:prstGeom>
          <a:ln>
            <a:noFill/>
          </a:ln>
        </p:spPr>
      </p:pic>
      <p:pic>
        <p:nvPicPr>
          <p:cNvPr id="225" name="Picture 49" descr=""/>
          <p:cNvPicPr/>
          <p:nvPr/>
        </p:nvPicPr>
        <p:blipFill>
          <a:blip r:embed="rId11"/>
          <a:stretch/>
        </p:blipFill>
        <p:spPr>
          <a:xfrm>
            <a:off x="6418800" y="1639800"/>
            <a:ext cx="378720" cy="402480"/>
          </a:xfrm>
          <a:prstGeom prst="rect">
            <a:avLst/>
          </a:prstGeom>
          <a:ln>
            <a:noFill/>
          </a:ln>
        </p:spPr>
      </p:pic>
      <p:pic>
        <p:nvPicPr>
          <p:cNvPr id="226" name="Picture 50" descr=""/>
          <p:cNvPicPr/>
          <p:nvPr/>
        </p:nvPicPr>
        <p:blipFill>
          <a:blip r:embed="rId12"/>
          <a:srcRect l="24203" t="0" r="0" b="49949"/>
          <a:stretch/>
        </p:blipFill>
        <p:spPr>
          <a:xfrm>
            <a:off x="6523200" y="1599840"/>
            <a:ext cx="172800" cy="120240"/>
          </a:xfrm>
          <a:prstGeom prst="rect">
            <a:avLst/>
          </a:prstGeom>
          <a:ln>
            <a:noFill/>
          </a:ln>
        </p:spPr>
      </p:pic>
      <p:pic>
        <p:nvPicPr>
          <p:cNvPr id="227" name="Picture 51" descr=""/>
          <p:cNvPicPr/>
          <p:nvPr/>
        </p:nvPicPr>
        <p:blipFill>
          <a:blip r:embed="rId13"/>
          <a:stretch/>
        </p:blipFill>
        <p:spPr>
          <a:xfrm>
            <a:off x="5243040" y="2316600"/>
            <a:ext cx="510480" cy="503640"/>
          </a:xfrm>
          <a:prstGeom prst="rect">
            <a:avLst/>
          </a:prstGeom>
          <a:ln>
            <a:noFill/>
          </a:ln>
        </p:spPr>
      </p:pic>
      <p:sp>
        <p:nvSpPr>
          <p:cNvPr id="228" name="CustomShape 8"/>
          <p:cNvSpPr/>
          <p:nvPr/>
        </p:nvSpPr>
        <p:spPr>
          <a:xfrm flipH="1">
            <a:off x="4037400" y="1818720"/>
            <a:ext cx="568080" cy="226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29" name="CustomShape 9"/>
          <p:cNvSpPr/>
          <p:nvPr/>
        </p:nvSpPr>
        <p:spPr>
          <a:xfrm flipH="1">
            <a:off x="4080600" y="2562480"/>
            <a:ext cx="5245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30" name="CustomShape 10"/>
          <p:cNvSpPr/>
          <p:nvPr/>
        </p:nvSpPr>
        <p:spPr>
          <a:xfrm flipH="1">
            <a:off x="2518920" y="2556000"/>
            <a:ext cx="544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31" name="CustomShape 11"/>
          <p:cNvSpPr/>
          <p:nvPr/>
        </p:nvSpPr>
        <p:spPr>
          <a:xfrm>
            <a:off x="6856200" y="1532520"/>
            <a:ext cx="18658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Home Security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12"/>
          <p:cNvSpPr/>
          <p:nvPr/>
        </p:nvSpPr>
        <p:spPr>
          <a:xfrm>
            <a:off x="6885720" y="2252520"/>
            <a:ext cx="142236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Appliances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13"/>
          <p:cNvSpPr/>
          <p:nvPr/>
        </p:nvSpPr>
        <p:spPr>
          <a:xfrm>
            <a:off x="4607280" y="3070800"/>
            <a:ext cx="2267280" cy="5749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</p:sp>
      <p:pic>
        <p:nvPicPr>
          <p:cNvPr id="234" name="Picture 58" descr=""/>
          <p:cNvPicPr/>
          <p:nvPr/>
        </p:nvPicPr>
        <p:blipFill>
          <a:blip r:embed="rId14"/>
          <a:stretch/>
        </p:blipFill>
        <p:spPr>
          <a:xfrm>
            <a:off x="4721040" y="3127680"/>
            <a:ext cx="461880" cy="461880"/>
          </a:xfrm>
          <a:prstGeom prst="rect">
            <a:avLst/>
          </a:prstGeom>
          <a:ln>
            <a:noFill/>
          </a:ln>
        </p:spPr>
      </p:pic>
      <p:pic>
        <p:nvPicPr>
          <p:cNvPr id="235" name="Picture 59" descr=""/>
          <p:cNvPicPr/>
          <p:nvPr/>
        </p:nvPicPr>
        <p:blipFill>
          <a:blip r:embed="rId15"/>
          <a:stretch/>
        </p:blipFill>
        <p:spPr>
          <a:xfrm>
            <a:off x="5259240" y="3127680"/>
            <a:ext cx="461880" cy="461880"/>
          </a:xfrm>
          <a:prstGeom prst="rect">
            <a:avLst/>
          </a:prstGeom>
          <a:ln>
            <a:noFill/>
          </a:ln>
        </p:spPr>
      </p:pic>
      <p:pic>
        <p:nvPicPr>
          <p:cNvPr id="236" name="Picture 60" descr=""/>
          <p:cNvPicPr/>
          <p:nvPr/>
        </p:nvPicPr>
        <p:blipFill>
          <a:blip r:embed="rId16"/>
          <a:stretch/>
        </p:blipFill>
        <p:spPr>
          <a:xfrm>
            <a:off x="6335640" y="3127680"/>
            <a:ext cx="461880" cy="461880"/>
          </a:xfrm>
          <a:prstGeom prst="rect">
            <a:avLst/>
          </a:prstGeom>
          <a:ln>
            <a:noFill/>
          </a:ln>
        </p:spPr>
      </p:pic>
      <p:sp>
        <p:nvSpPr>
          <p:cNvPr id="237" name="CustomShape 14"/>
          <p:cNvSpPr/>
          <p:nvPr/>
        </p:nvSpPr>
        <p:spPr>
          <a:xfrm>
            <a:off x="6915240" y="3046320"/>
            <a:ext cx="10810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Sensors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PDAP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CustomShape 15"/>
          <p:cNvSpPr/>
          <p:nvPr/>
        </p:nvSpPr>
        <p:spPr>
          <a:xfrm>
            <a:off x="3251880" y="3705480"/>
            <a:ext cx="610920" cy="606240"/>
          </a:xfrm>
          <a:prstGeom prst="roundRect">
            <a:avLst>
              <a:gd name="adj" fmla="val 16667"/>
            </a:avLst>
          </a:prstGeom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39" name="CustomShape 16"/>
          <p:cNvSpPr/>
          <p:nvPr/>
        </p:nvSpPr>
        <p:spPr>
          <a:xfrm flipV="1">
            <a:off x="3548520" y="3110400"/>
            <a:ext cx="2880" cy="586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40" name="CustomShape 17"/>
          <p:cNvSpPr/>
          <p:nvPr/>
        </p:nvSpPr>
        <p:spPr>
          <a:xfrm>
            <a:off x="1651320" y="3687480"/>
            <a:ext cx="168300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Management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Application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1" name="Picture 65" descr=""/>
          <p:cNvPicPr/>
          <p:nvPr/>
        </p:nvPicPr>
        <p:blipFill>
          <a:blip r:embed="rId17"/>
          <a:stretch/>
        </p:blipFill>
        <p:spPr>
          <a:xfrm>
            <a:off x="241920" y="2178000"/>
            <a:ext cx="621360" cy="617040"/>
          </a:xfrm>
          <a:prstGeom prst="rect">
            <a:avLst/>
          </a:prstGeom>
          <a:ln>
            <a:noFill/>
          </a:ln>
        </p:spPr>
      </p:pic>
      <p:sp>
        <p:nvSpPr>
          <p:cNvPr id="242" name="CustomShape 18"/>
          <p:cNvSpPr/>
          <p:nvPr/>
        </p:nvSpPr>
        <p:spPr>
          <a:xfrm>
            <a:off x="77760" y="2652120"/>
            <a:ext cx="785520" cy="51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Social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Media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3" name="Picture 67" descr=""/>
          <p:cNvPicPr/>
          <p:nvPr/>
        </p:nvPicPr>
        <p:blipFill>
          <a:blip r:embed="rId18"/>
          <a:stretch/>
        </p:blipFill>
        <p:spPr>
          <a:xfrm>
            <a:off x="5765040" y="2316600"/>
            <a:ext cx="510480" cy="503640"/>
          </a:xfrm>
          <a:prstGeom prst="rect">
            <a:avLst/>
          </a:prstGeom>
          <a:ln>
            <a:noFill/>
          </a:ln>
        </p:spPr>
      </p:pic>
      <p:pic>
        <p:nvPicPr>
          <p:cNvPr id="244" name="Picture 68" descr=""/>
          <p:cNvPicPr/>
          <p:nvPr/>
        </p:nvPicPr>
        <p:blipFill>
          <a:blip r:embed="rId19"/>
          <a:stretch/>
        </p:blipFill>
        <p:spPr>
          <a:xfrm>
            <a:off x="5797440" y="3127680"/>
            <a:ext cx="461880" cy="461880"/>
          </a:xfrm>
          <a:prstGeom prst="rect">
            <a:avLst/>
          </a:prstGeom>
          <a:ln>
            <a:noFill/>
          </a:ln>
        </p:spPr>
      </p:pic>
      <p:sp>
        <p:nvSpPr>
          <p:cNvPr id="245" name="CustomShape 19"/>
          <p:cNvSpPr/>
          <p:nvPr/>
        </p:nvSpPr>
        <p:spPr>
          <a:xfrm flipH="1">
            <a:off x="862920" y="2520000"/>
            <a:ext cx="770040" cy="11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246" name="Picture 73" descr=""/>
          <p:cNvPicPr/>
          <p:nvPr/>
        </p:nvPicPr>
        <p:blipFill>
          <a:blip r:embed="rId20"/>
          <a:stretch/>
        </p:blipFill>
        <p:spPr>
          <a:xfrm>
            <a:off x="3380760" y="3750480"/>
            <a:ext cx="334080" cy="540000"/>
          </a:xfrm>
          <a:prstGeom prst="rect">
            <a:avLst/>
          </a:prstGeom>
          <a:ln>
            <a:noFill/>
          </a:ln>
        </p:spPr>
      </p:pic>
      <p:pic>
        <p:nvPicPr>
          <p:cNvPr id="247" name="Picture 74" descr=""/>
          <p:cNvPicPr/>
          <p:nvPr/>
        </p:nvPicPr>
        <p:blipFill>
          <a:blip r:embed="rId21"/>
          <a:stretch/>
        </p:blipFill>
        <p:spPr>
          <a:xfrm>
            <a:off x="3539520" y="2554560"/>
            <a:ext cx="178560" cy="178560"/>
          </a:xfrm>
          <a:prstGeom prst="rect">
            <a:avLst/>
          </a:prstGeom>
          <a:ln>
            <a:noFill/>
          </a:ln>
        </p:spPr>
      </p:pic>
      <p:pic>
        <p:nvPicPr>
          <p:cNvPr id="248" name="Picture 76" descr=""/>
          <p:cNvPicPr/>
          <p:nvPr/>
        </p:nvPicPr>
        <p:blipFill>
          <a:blip r:embed="rId22"/>
          <a:stretch/>
        </p:blipFill>
        <p:spPr>
          <a:xfrm>
            <a:off x="6370920" y="2383200"/>
            <a:ext cx="338760" cy="452880"/>
          </a:xfrm>
          <a:prstGeom prst="rect">
            <a:avLst/>
          </a:prstGeom>
          <a:ln>
            <a:noFill/>
          </a:ln>
        </p:spPr>
      </p:pic>
      <p:pic>
        <p:nvPicPr>
          <p:cNvPr id="249" name="Picture 77" descr=""/>
          <p:cNvPicPr/>
          <p:nvPr/>
        </p:nvPicPr>
        <p:blipFill>
          <a:blip r:embed="rId23"/>
          <a:srcRect l="24203" t="0" r="0" b="49949"/>
          <a:stretch/>
        </p:blipFill>
        <p:spPr>
          <a:xfrm>
            <a:off x="6501600" y="2288160"/>
            <a:ext cx="153720" cy="134640"/>
          </a:xfrm>
          <a:prstGeom prst="rect">
            <a:avLst/>
          </a:prstGeom>
          <a:ln>
            <a:noFill/>
          </a:ln>
        </p:spPr>
      </p:pic>
      <p:pic>
        <p:nvPicPr>
          <p:cNvPr id="250" name="" descr=""/>
          <p:cNvPicPr/>
          <p:nvPr/>
        </p:nvPicPr>
        <p:blipFill>
          <a:blip r:embed="rId24"/>
          <a:stretch/>
        </p:blipFill>
        <p:spPr>
          <a:xfrm>
            <a:off x="5312880" y="3888000"/>
            <a:ext cx="734400" cy="1079280"/>
          </a:xfrm>
          <a:prstGeom prst="rect">
            <a:avLst/>
          </a:prstGeom>
          <a:ln>
            <a:noFill/>
          </a:ln>
        </p:spPr>
      </p:pic>
      <p:sp>
        <p:nvSpPr>
          <p:cNvPr id="251" name="CustomShape 20"/>
          <p:cNvSpPr/>
          <p:nvPr/>
        </p:nvSpPr>
        <p:spPr>
          <a:xfrm flipH="1" flipV="1">
            <a:off x="3969360" y="3054960"/>
            <a:ext cx="1356840" cy="1407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252" name="Picture 65" descr=""/>
          <p:cNvPicPr/>
          <p:nvPr/>
        </p:nvPicPr>
        <p:blipFill>
          <a:blip r:embed="rId25"/>
          <a:stretch/>
        </p:blipFill>
        <p:spPr>
          <a:xfrm>
            <a:off x="1728000" y="1080000"/>
            <a:ext cx="621360" cy="617040"/>
          </a:xfrm>
          <a:prstGeom prst="rect">
            <a:avLst/>
          </a:prstGeom>
          <a:ln>
            <a:noFill/>
          </a:ln>
        </p:spPr>
      </p:pic>
      <p:pic>
        <p:nvPicPr>
          <p:cNvPr id="253" name="Picture 65" descr=""/>
          <p:cNvPicPr/>
          <p:nvPr/>
        </p:nvPicPr>
        <p:blipFill>
          <a:blip r:embed="rId26"/>
          <a:stretch/>
        </p:blipFill>
        <p:spPr>
          <a:xfrm>
            <a:off x="504000" y="1110240"/>
            <a:ext cx="621360" cy="617040"/>
          </a:xfrm>
          <a:prstGeom prst="rect">
            <a:avLst/>
          </a:prstGeom>
          <a:ln>
            <a:noFill/>
          </a:ln>
        </p:spPr>
      </p:pic>
      <p:sp>
        <p:nvSpPr>
          <p:cNvPr id="254" name="CustomShape 21"/>
          <p:cNvSpPr/>
          <p:nvPr/>
        </p:nvSpPr>
        <p:spPr>
          <a:xfrm>
            <a:off x="186480" y="1500120"/>
            <a:ext cx="1324800" cy="51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Root name 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servers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5" name="Picture 65" descr=""/>
          <p:cNvPicPr/>
          <p:nvPr/>
        </p:nvPicPr>
        <p:blipFill>
          <a:blip r:embed="rId27"/>
          <a:stretch/>
        </p:blipFill>
        <p:spPr>
          <a:xfrm>
            <a:off x="432000" y="3312000"/>
            <a:ext cx="621360" cy="617040"/>
          </a:xfrm>
          <a:prstGeom prst="rect">
            <a:avLst/>
          </a:prstGeom>
          <a:ln>
            <a:noFill/>
          </a:ln>
        </p:spPr>
      </p:pic>
      <p:sp>
        <p:nvSpPr>
          <p:cNvPr id="256" name="CustomShape 22"/>
          <p:cNvSpPr/>
          <p:nvPr/>
        </p:nvSpPr>
        <p:spPr>
          <a:xfrm>
            <a:off x="-73080" y="3744000"/>
            <a:ext cx="176220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Critical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Infrastructure: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Power, gas, 911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23"/>
          <p:cNvSpPr/>
          <p:nvPr/>
        </p:nvSpPr>
        <p:spPr>
          <a:xfrm flipH="1" flipV="1">
            <a:off x="1125000" y="1582920"/>
            <a:ext cx="507960" cy="965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58" name="CustomShape 24"/>
          <p:cNvSpPr/>
          <p:nvPr/>
        </p:nvSpPr>
        <p:spPr>
          <a:xfrm flipH="1">
            <a:off x="934920" y="2549520"/>
            <a:ext cx="698040" cy="1049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59" name="CustomShape 25"/>
          <p:cNvSpPr/>
          <p:nvPr/>
        </p:nvSpPr>
        <p:spPr>
          <a:xfrm flipV="1">
            <a:off x="1634760" y="1582560"/>
            <a:ext cx="308160" cy="947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260" name="CustomShape 26"/>
          <p:cNvSpPr/>
          <p:nvPr/>
        </p:nvSpPr>
        <p:spPr>
          <a:xfrm>
            <a:off x="2246400" y="1080000"/>
            <a:ext cx="1297440" cy="51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Businesses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services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619200" y="0"/>
            <a:ext cx="8181000" cy="10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CA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How networks are weaponized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57240" y="4656960"/>
            <a:ext cx="546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3"/>
          <p:cNvSpPr/>
          <p:nvPr/>
        </p:nvSpPr>
        <p:spPr>
          <a:xfrm>
            <a:off x="31680" y="1388520"/>
            <a:ext cx="18360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4"/>
          <p:cNvSpPr/>
          <p:nvPr/>
        </p:nvSpPr>
        <p:spPr>
          <a:xfrm>
            <a:off x="4752000" y="1050120"/>
            <a:ext cx="970920" cy="110988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5" name="Picture 33" descr=""/>
          <p:cNvPicPr/>
          <p:nvPr/>
        </p:nvPicPr>
        <p:blipFill>
          <a:blip r:embed="rId1"/>
          <a:stretch/>
        </p:blipFill>
        <p:spPr>
          <a:xfrm>
            <a:off x="4860000" y="1122120"/>
            <a:ext cx="795600" cy="790560"/>
          </a:xfrm>
          <a:prstGeom prst="rect">
            <a:avLst/>
          </a:prstGeom>
          <a:ln>
            <a:noFill/>
          </a:ln>
        </p:spPr>
      </p:pic>
      <p:pic>
        <p:nvPicPr>
          <p:cNvPr id="266" name="Picture 74" descr=""/>
          <p:cNvPicPr/>
          <p:nvPr/>
        </p:nvPicPr>
        <p:blipFill>
          <a:blip r:embed="rId2"/>
          <a:stretch/>
        </p:blipFill>
        <p:spPr>
          <a:xfrm>
            <a:off x="5225400" y="1604160"/>
            <a:ext cx="178560" cy="178560"/>
          </a:xfrm>
          <a:prstGeom prst="rect">
            <a:avLst/>
          </a:prstGeom>
          <a:ln>
            <a:noFill/>
          </a:ln>
        </p:spPr>
      </p:pic>
      <p:pic>
        <p:nvPicPr>
          <p:cNvPr id="267" name="" descr=""/>
          <p:cNvPicPr/>
          <p:nvPr/>
        </p:nvPicPr>
        <p:blipFill>
          <a:blip r:embed="rId3"/>
          <a:stretch/>
        </p:blipFill>
        <p:spPr>
          <a:xfrm>
            <a:off x="6624000" y="720000"/>
            <a:ext cx="734400" cy="1079280"/>
          </a:xfrm>
          <a:prstGeom prst="rect">
            <a:avLst/>
          </a:prstGeom>
          <a:ln>
            <a:noFill/>
          </a:ln>
        </p:spPr>
      </p:pic>
      <p:cxnSp>
        <p:nvCxnSpPr>
          <p:cNvPr id="268" name="Line 5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</p:cxnSp>
      <p:cxnSp>
        <p:nvCxnSpPr>
          <p:cNvPr id="269" name="Line 6"/>
          <p:cNvCxnSpPr>
            <a:endCxn id="265" idx="1"/>
          </p:cNvCxnSpPr>
          <p:nvPr/>
        </p:nvCxnSpPr>
        <p:spPr>
          <a:xfrm>
            <a:off x="4307040" y="1234080"/>
            <a:ext cx="553320" cy="28368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sp>
        <p:nvSpPr>
          <p:cNvPr id="270" name="TextShape 7"/>
          <p:cNvSpPr txBox="1"/>
          <p:nvPr/>
        </p:nvSpPr>
        <p:spPr>
          <a:xfrm>
            <a:off x="3600000" y="648000"/>
            <a:ext cx="128268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Wide-open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UPnP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1" name="" descr=""/>
          <p:cNvPicPr/>
          <p:nvPr/>
        </p:nvPicPr>
        <p:blipFill>
          <a:blip r:embed="rId4"/>
          <a:stretch/>
        </p:blipFill>
        <p:spPr>
          <a:xfrm>
            <a:off x="2592000" y="648000"/>
            <a:ext cx="375120" cy="521280"/>
          </a:xfrm>
          <a:prstGeom prst="rect">
            <a:avLst/>
          </a:prstGeom>
          <a:ln>
            <a:noFill/>
          </a:ln>
        </p:spPr>
      </p:pic>
      <p:sp>
        <p:nvSpPr>
          <p:cNvPr id="272" name="Freeform 8"/>
          <p:cNvSpPr/>
          <p:nvPr/>
        </p:nvSpPr>
        <p:spPr>
          <a:xfrm>
            <a:off x="2643480" y="936000"/>
            <a:ext cx="3980880" cy="669240"/>
          </a:xfrm>
          <a:custGeom>
            <a:avLst/>
            <a:gdLst/>
            <a:ahLst/>
            <a:rect l="0" t="0" r="r" b="b"/>
            <a:pathLst>
              <a:path w="11058" h="1859">
                <a:moveTo>
                  <a:pt x="657" y="0"/>
                </a:moveTo>
                <a:cubicBezTo>
                  <a:pt x="5200" y="0"/>
                  <a:pt x="0" y="1858"/>
                  <a:pt x="11057" y="1858"/>
                </a:cubicBezTo>
              </a:path>
            </a:pathLst>
          </a:cu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273" name="TextShape 9"/>
          <p:cNvSpPr txBox="1"/>
          <p:nvPr/>
        </p:nvSpPr>
        <p:spPr>
          <a:xfrm>
            <a:off x="2910600" y="1080000"/>
            <a:ext cx="10494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ATTACK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4" name="" descr=""/>
          <p:cNvPicPr/>
          <p:nvPr/>
        </p:nvPicPr>
        <p:blipFill>
          <a:blip r:embed="rId5"/>
          <a:stretch/>
        </p:blipFill>
        <p:spPr>
          <a:xfrm>
            <a:off x="7040880" y="630720"/>
            <a:ext cx="375120" cy="521280"/>
          </a:xfrm>
          <a:prstGeom prst="rect">
            <a:avLst/>
          </a:prstGeom>
          <a:ln>
            <a:noFill/>
          </a:ln>
        </p:spPr>
      </p:pic>
      <p:sp>
        <p:nvSpPr>
          <p:cNvPr id="275" name="CustomShape 10"/>
          <p:cNvSpPr/>
          <p:nvPr/>
        </p:nvSpPr>
        <p:spPr>
          <a:xfrm>
            <a:off x="5544000" y="2596680"/>
            <a:ext cx="649080" cy="74196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6" name="" descr=""/>
          <p:cNvPicPr/>
          <p:nvPr/>
        </p:nvPicPr>
        <p:blipFill>
          <a:blip r:embed="rId6"/>
          <a:stretch/>
        </p:blipFill>
        <p:spPr>
          <a:xfrm>
            <a:off x="6795360" y="2376000"/>
            <a:ext cx="491040" cy="721440"/>
          </a:xfrm>
          <a:prstGeom prst="rect">
            <a:avLst/>
          </a:prstGeom>
          <a:ln>
            <a:noFill/>
          </a:ln>
        </p:spPr>
      </p:pic>
      <p:pic>
        <p:nvPicPr>
          <p:cNvPr id="277" name="Picture 33" descr=""/>
          <p:cNvPicPr/>
          <p:nvPr/>
        </p:nvPicPr>
        <p:blipFill>
          <a:blip r:embed="rId7"/>
          <a:stretch/>
        </p:blipFill>
        <p:spPr>
          <a:xfrm>
            <a:off x="5637960" y="2665800"/>
            <a:ext cx="483480" cy="528480"/>
          </a:xfrm>
          <a:prstGeom prst="rect">
            <a:avLst/>
          </a:prstGeom>
          <a:ln>
            <a:noFill/>
          </a:ln>
        </p:spPr>
      </p:pic>
      <p:pic>
        <p:nvPicPr>
          <p:cNvPr id="278" name="Picture 74" descr=""/>
          <p:cNvPicPr/>
          <p:nvPr/>
        </p:nvPicPr>
        <p:blipFill>
          <a:blip r:embed="rId8"/>
          <a:stretch/>
        </p:blipFill>
        <p:spPr>
          <a:xfrm>
            <a:off x="5880960" y="2978640"/>
            <a:ext cx="119160" cy="119520"/>
          </a:xfrm>
          <a:prstGeom prst="rect">
            <a:avLst/>
          </a:prstGeom>
          <a:ln>
            <a:noFill/>
          </a:ln>
        </p:spPr>
      </p:pic>
      <p:cxnSp>
        <p:nvCxnSpPr>
          <p:cNvPr id="279" name="Line 11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</p:cxnSp>
      <p:sp>
        <p:nvSpPr>
          <p:cNvPr id="280" name="CustomShape 12"/>
          <p:cNvSpPr/>
          <p:nvPr/>
        </p:nvSpPr>
        <p:spPr>
          <a:xfrm>
            <a:off x="5601600" y="3532680"/>
            <a:ext cx="649080" cy="74196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1" name="" descr=""/>
          <p:cNvPicPr/>
          <p:nvPr/>
        </p:nvPicPr>
        <p:blipFill>
          <a:blip r:embed="rId9"/>
          <a:stretch/>
        </p:blipFill>
        <p:spPr>
          <a:xfrm>
            <a:off x="6852960" y="3312000"/>
            <a:ext cx="491040" cy="721440"/>
          </a:xfrm>
          <a:prstGeom prst="rect">
            <a:avLst/>
          </a:prstGeom>
          <a:ln>
            <a:noFill/>
          </a:ln>
        </p:spPr>
      </p:pic>
      <p:pic>
        <p:nvPicPr>
          <p:cNvPr id="282" name="Picture 33" descr=""/>
          <p:cNvPicPr/>
          <p:nvPr/>
        </p:nvPicPr>
        <p:blipFill>
          <a:blip r:embed="rId10"/>
          <a:stretch/>
        </p:blipFill>
        <p:spPr>
          <a:xfrm>
            <a:off x="5695560" y="3601800"/>
            <a:ext cx="483480" cy="528480"/>
          </a:xfrm>
          <a:prstGeom prst="rect">
            <a:avLst/>
          </a:prstGeom>
          <a:ln>
            <a:noFill/>
          </a:ln>
        </p:spPr>
      </p:pic>
      <p:pic>
        <p:nvPicPr>
          <p:cNvPr id="283" name="Picture 74" descr=""/>
          <p:cNvPicPr/>
          <p:nvPr/>
        </p:nvPicPr>
        <p:blipFill>
          <a:blip r:embed="rId11"/>
          <a:stretch/>
        </p:blipFill>
        <p:spPr>
          <a:xfrm>
            <a:off x="5938560" y="3914640"/>
            <a:ext cx="119160" cy="119520"/>
          </a:xfrm>
          <a:prstGeom prst="rect">
            <a:avLst/>
          </a:prstGeom>
          <a:ln>
            <a:noFill/>
          </a:ln>
        </p:spPr>
      </p:pic>
      <p:cxnSp>
        <p:nvCxnSpPr>
          <p:cNvPr id="284" name="Line 13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</p:cxnSp>
      <p:sp>
        <p:nvSpPr>
          <p:cNvPr id="285" name="CustomShape 14"/>
          <p:cNvSpPr/>
          <p:nvPr/>
        </p:nvSpPr>
        <p:spPr>
          <a:xfrm>
            <a:off x="5616000" y="4370040"/>
            <a:ext cx="649080" cy="741960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6" name="" descr=""/>
          <p:cNvPicPr/>
          <p:nvPr/>
        </p:nvPicPr>
        <p:blipFill>
          <a:blip r:embed="rId12"/>
          <a:stretch/>
        </p:blipFill>
        <p:spPr>
          <a:xfrm>
            <a:off x="6867360" y="4149360"/>
            <a:ext cx="491040" cy="721440"/>
          </a:xfrm>
          <a:prstGeom prst="rect">
            <a:avLst/>
          </a:prstGeom>
          <a:ln>
            <a:noFill/>
          </a:ln>
        </p:spPr>
      </p:pic>
      <p:pic>
        <p:nvPicPr>
          <p:cNvPr id="287" name="Picture 33" descr=""/>
          <p:cNvPicPr/>
          <p:nvPr/>
        </p:nvPicPr>
        <p:blipFill>
          <a:blip r:embed="rId13"/>
          <a:stretch/>
        </p:blipFill>
        <p:spPr>
          <a:xfrm>
            <a:off x="5709960" y="4439160"/>
            <a:ext cx="483480" cy="528480"/>
          </a:xfrm>
          <a:prstGeom prst="rect">
            <a:avLst/>
          </a:prstGeom>
          <a:ln>
            <a:noFill/>
          </a:ln>
        </p:spPr>
      </p:pic>
      <p:pic>
        <p:nvPicPr>
          <p:cNvPr id="288" name="Picture 74" descr=""/>
          <p:cNvPicPr/>
          <p:nvPr/>
        </p:nvPicPr>
        <p:blipFill>
          <a:blip r:embed="rId14"/>
          <a:stretch/>
        </p:blipFill>
        <p:spPr>
          <a:xfrm>
            <a:off x="5952960" y="4752000"/>
            <a:ext cx="119160" cy="119520"/>
          </a:xfrm>
          <a:prstGeom prst="rect">
            <a:avLst/>
          </a:prstGeom>
          <a:ln>
            <a:noFill/>
          </a:ln>
        </p:spPr>
      </p:pic>
      <p:cxnSp>
        <p:nvCxnSpPr>
          <p:cNvPr id="289" name="Line 15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</p:cxnSp>
      <p:cxnSp>
        <p:nvCxnSpPr>
          <p:cNvPr id="290" name="Line 16"/>
          <p:cNvCxnSpPr>
            <a:stCxn id="274" idx="1"/>
            <a:endCxn id="277" idx="1"/>
          </p:cNvCxnSpPr>
          <p:nvPr/>
        </p:nvCxnSpPr>
        <p:spPr>
          <a:xfrm flipH="1">
            <a:off x="5637960" y="891360"/>
            <a:ext cx="1403280" cy="2039040"/>
          </a:xfrm>
          <a:prstGeom prst="curvedConnector3">
            <a:avLst/>
          </a:prstGeom>
          <a:ln w="108000">
            <a:solidFill>
              <a:srgbClr val="ff3333"/>
            </a:solidFill>
            <a:round/>
            <a:tailEnd len="med" type="triangle" w="med"/>
          </a:ln>
        </p:spPr>
      </p:cxnSp>
      <p:cxnSp>
        <p:nvCxnSpPr>
          <p:cNvPr id="291" name="Line 17"/>
          <p:cNvCxnSpPr>
            <a:stCxn id="274" idx="1"/>
            <a:endCxn id="281" idx="1"/>
          </p:cNvCxnSpPr>
          <p:nvPr/>
        </p:nvCxnSpPr>
        <p:spPr>
          <a:xfrm flipH="1">
            <a:off x="6852960" y="891360"/>
            <a:ext cx="188280" cy="2781720"/>
          </a:xfrm>
          <a:prstGeom prst="curvedConnector3">
            <a:avLst/>
          </a:prstGeom>
          <a:ln w="108000">
            <a:solidFill>
              <a:srgbClr val="ff3333"/>
            </a:solidFill>
            <a:round/>
            <a:tailEnd len="med" type="triangle" w="med"/>
          </a:ln>
        </p:spPr>
      </p:cxnSp>
      <p:pic>
        <p:nvPicPr>
          <p:cNvPr id="292" name="" descr=""/>
          <p:cNvPicPr/>
          <p:nvPr/>
        </p:nvPicPr>
        <p:blipFill>
          <a:blip r:embed="rId15"/>
          <a:stretch/>
        </p:blipFill>
        <p:spPr>
          <a:xfrm>
            <a:off x="7040880" y="2304000"/>
            <a:ext cx="375120" cy="521280"/>
          </a:xfrm>
          <a:prstGeom prst="rect">
            <a:avLst/>
          </a:prstGeom>
          <a:ln>
            <a:noFill/>
          </a:ln>
        </p:spPr>
      </p:pic>
      <p:pic>
        <p:nvPicPr>
          <p:cNvPr id="293" name="" descr=""/>
          <p:cNvPicPr/>
          <p:nvPr/>
        </p:nvPicPr>
        <p:blipFill>
          <a:blip r:embed="rId16"/>
          <a:stretch/>
        </p:blipFill>
        <p:spPr>
          <a:xfrm>
            <a:off x="7040880" y="3222720"/>
            <a:ext cx="375120" cy="521280"/>
          </a:xfrm>
          <a:prstGeom prst="rect">
            <a:avLst/>
          </a:prstGeom>
          <a:ln>
            <a:noFill/>
          </a:ln>
        </p:spPr>
      </p:pic>
      <p:cxnSp>
        <p:nvCxnSpPr>
          <p:cNvPr id="294" name="Line 18"/>
          <p:cNvCxnSpPr>
            <a:stCxn id="292" idx="1"/>
            <a:endCxn id="286" idx="1"/>
          </p:cNvCxnSpPr>
          <p:nvPr/>
        </p:nvCxnSpPr>
        <p:spPr>
          <a:xfrm flipH="1">
            <a:off x="6867360" y="2564640"/>
            <a:ext cx="173880" cy="1945800"/>
          </a:xfrm>
          <a:prstGeom prst="curvedConnector3">
            <a:avLst/>
          </a:prstGeom>
          <a:ln w="108000">
            <a:solidFill>
              <a:srgbClr val="ff3333"/>
            </a:solidFill>
            <a:round/>
            <a:tailEnd len="med" type="triangle" w="med"/>
          </a:ln>
        </p:spPr>
      </p:cxnSp>
      <p:pic>
        <p:nvPicPr>
          <p:cNvPr id="295" name="" descr=""/>
          <p:cNvPicPr/>
          <p:nvPr/>
        </p:nvPicPr>
        <p:blipFill>
          <a:blip r:embed="rId17"/>
          <a:stretch/>
        </p:blipFill>
        <p:spPr>
          <a:xfrm>
            <a:off x="7040880" y="4086720"/>
            <a:ext cx="375120" cy="521280"/>
          </a:xfrm>
          <a:prstGeom prst="rect">
            <a:avLst/>
          </a:prstGeom>
          <a:ln>
            <a:noFill/>
          </a:ln>
        </p:spPr>
      </p:pic>
      <p:cxnSp>
        <p:nvCxnSpPr>
          <p:cNvPr id="296" name="Line 19"/>
          <p:cNvCxnSpPr>
            <a:stCxn id="277" idx="1"/>
            <a:endCxn id="276" idx="1"/>
          </p:cNvCxnSpPr>
          <p:nvPr/>
        </p:nvCxnSpPr>
        <p:spPr>
          <a:xfrm flipV="1">
            <a:off x="5637960" y="2736720"/>
            <a:ext cx="1157760" cy="193680"/>
          </a:xfrm>
          <a:prstGeom prst="curvedConnector3">
            <a:avLst/>
          </a:prstGeom>
          <a:ln w="72000">
            <a:solidFill>
              <a:srgbClr val="ff3333"/>
            </a:solidFill>
            <a:round/>
            <a:tailEnd len="med" type="triangle" w="med"/>
          </a:ln>
        </p:spPr>
      </p:cxnSp>
      <p:pic>
        <p:nvPicPr>
          <p:cNvPr id="297" name="Picture 65" descr=""/>
          <p:cNvPicPr/>
          <p:nvPr/>
        </p:nvPicPr>
        <p:blipFill>
          <a:blip r:embed="rId18"/>
          <a:stretch/>
        </p:blipFill>
        <p:spPr>
          <a:xfrm>
            <a:off x="577080" y="2304000"/>
            <a:ext cx="621360" cy="617040"/>
          </a:xfrm>
          <a:prstGeom prst="rect">
            <a:avLst/>
          </a:prstGeom>
          <a:ln>
            <a:noFill/>
          </a:ln>
        </p:spPr>
      </p:pic>
      <p:sp>
        <p:nvSpPr>
          <p:cNvPr id="298" name="CustomShape 20"/>
          <p:cNvSpPr/>
          <p:nvPr/>
        </p:nvSpPr>
        <p:spPr>
          <a:xfrm>
            <a:off x="72000" y="2736000"/>
            <a:ext cx="176220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Critical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Infrastructure: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Power, gas, 911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cxnSp>
        <p:nvCxnSpPr>
          <p:cNvPr id="299" name="Line 21"/>
          <p:cNvCxnSpPr>
            <a:endCxn id="298" idx="3"/>
          </p:cNvCxnSpPr>
          <p:nvPr/>
        </p:nvCxnSpPr>
        <p:spPr>
          <a:xfrm flipH="1">
            <a:off x="1834200" y="964440"/>
            <a:ext cx="5166360" cy="2136240"/>
          </a:xfrm>
          <a:prstGeom prst="curvedConnector3">
            <a:avLst/>
          </a:prstGeom>
          <a:ln w="72000">
            <a:solidFill>
              <a:srgbClr val="990066"/>
            </a:solidFill>
            <a:round/>
            <a:tailEnd len="med" type="triangle" w="med"/>
          </a:ln>
        </p:spPr>
      </p:cxnSp>
      <p:cxnSp>
        <p:nvCxnSpPr>
          <p:cNvPr id="300" name="Line 22"/>
          <p:cNvCxnSpPr>
            <a:stCxn id="276" idx="1"/>
          </p:cNvCxnSpPr>
          <p:nvPr/>
        </p:nvCxnSpPr>
        <p:spPr>
          <a:xfrm flipH="1">
            <a:off x="1852200" y="2736720"/>
            <a:ext cx="4943520" cy="420840"/>
          </a:xfrm>
          <a:prstGeom prst="curvedConnector3">
            <a:avLst/>
          </a:prstGeom>
          <a:ln w="72000">
            <a:solidFill>
              <a:srgbClr val="990066"/>
            </a:solidFill>
            <a:round/>
            <a:tailEnd len="med" type="triangle" w="med"/>
          </a:ln>
        </p:spPr>
      </p:cxnSp>
      <p:cxnSp>
        <p:nvCxnSpPr>
          <p:cNvPr id="301" name="Line 23"/>
          <p:cNvCxnSpPr>
            <a:stCxn id="281" idx="1"/>
          </p:cNvCxnSpPr>
          <p:nvPr/>
        </p:nvCxnSpPr>
        <p:spPr>
          <a:xfrm flipH="1" flipV="1">
            <a:off x="1870560" y="3218760"/>
            <a:ext cx="4982760" cy="454320"/>
          </a:xfrm>
          <a:prstGeom prst="curvedConnector3">
            <a:avLst/>
          </a:prstGeom>
          <a:ln w="72000">
            <a:solidFill>
              <a:srgbClr val="990066"/>
            </a:solidFill>
            <a:round/>
            <a:tailEnd len="med" type="triangle" w="med"/>
          </a:ln>
        </p:spPr>
      </p:cxnSp>
      <p:cxnSp>
        <p:nvCxnSpPr>
          <p:cNvPr id="302" name="Line 24"/>
          <p:cNvCxnSpPr>
            <a:stCxn id="286" idx="1"/>
          </p:cNvCxnSpPr>
          <p:nvPr/>
        </p:nvCxnSpPr>
        <p:spPr>
          <a:xfrm flipH="1" flipV="1">
            <a:off x="1870560" y="3218760"/>
            <a:ext cx="4997160" cy="1291680"/>
          </a:xfrm>
          <a:prstGeom prst="curvedConnector3">
            <a:avLst/>
          </a:prstGeom>
          <a:ln w="72000">
            <a:solidFill>
              <a:srgbClr val="990066"/>
            </a:solidFill>
            <a:round/>
            <a:tailEnd len="med" type="triangle" w="med"/>
          </a:ln>
        </p:spPr>
      </p:cxn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CIRA-Template-2018-EN-16-9</Template>
  <TotalTime>6369</TotalTime>
  <Application>LibreOffice/5.2.7.2$Linux_X86_64 LibreOffice_project/20m0$Build-2</Application>
  <Words>2538</Words>
  <Paragraphs>504</Paragraphs>
  <Company>CIRA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2018-09-04T17:05:17Z</dcterms:created>
  <dc:creator>Alison Gareau</dc:creator>
  <dc:description/>
  <dc:language>en-CA</dc:language>
  <cp:lastModifiedBy/>
  <cp:lastPrinted>2018-02-21T18:19:23Z</cp:lastPrinted>
  <dcterms:modified xsi:type="dcterms:W3CDTF">2019-05-09T09:23:05Z</dcterms:modified>
  <cp:revision>93</cp:revision>
  <dc:subject/>
  <dc:title>Title of the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CIRA</vt:lpwstr>
  </property>
  <property fmtid="{D5CDD505-2E9C-101B-9397-08002B2CF9AE}" pid="4" name="ContentTypeId">
    <vt:lpwstr>0x0101009481EA04C553DE4B9F94AE9201B1B6BF02006E9FBBDC47BD634CBC0ACEA5D8B14E85</vt:lpwstr>
  </property>
  <property fmtid="{D5CDD505-2E9C-101B-9397-08002B2CF9AE}" pid="5" name="HiddenSlides">
    <vt:i4>0</vt:i4>
  </property>
  <property fmtid="{D5CDD505-2E9C-101B-9397-08002B2CF9AE}" pid="6" name="HyperlinksChanged">
    <vt:bool>0</vt:bool>
  </property>
  <property fmtid="{D5CDD505-2E9C-101B-9397-08002B2CF9AE}" pid="7" name="ItemRetentionFormula">
    <vt:lpwstr/>
  </property>
  <property fmtid="{D5CDD505-2E9C-101B-9397-08002B2CF9AE}" pid="8" name="LinksUpToDate">
    <vt:bool>0</vt:bool>
  </property>
  <property fmtid="{D5CDD505-2E9C-101B-9397-08002B2CF9AE}" pid="9" name="MMClips">
    <vt:i4>0</vt:i4>
  </property>
  <property fmtid="{D5CDD505-2E9C-101B-9397-08002B2CF9AE}" pid="10" name="Notes">
    <vt:i4>27</vt:i4>
  </property>
  <property fmtid="{D5CDD505-2E9C-101B-9397-08002B2CF9AE}" pid="11" name="PresentationFormat">
    <vt:lpwstr>On-screen Show (16:9)</vt:lpwstr>
  </property>
  <property fmtid="{D5CDD505-2E9C-101B-9397-08002B2CF9AE}" pid="12" name="ScaleCrop">
    <vt:bool>0</vt:bool>
  </property>
  <property fmtid="{D5CDD505-2E9C-101B-9397-08002B2CF9AE}" pid="13" name="ShareDoc">
    <vt:bool>0</vt:bool>
  </property>
  <property fmtid="{D5CDD505-2E9C-101B-9397-08002B2CF9AE}" pid="14" name="Slides">
    <vt:i4>40</vt:i4>
  </property>
  <property fmtid="{D5CDD505-2E9C-101B-9397-08002B2CF9AE}" pid="15" name="_dlc_DocIdItemGuid">
    <vt:lpwstr>16da088f-5de1-4147-a878-00652d62eb1c</vt:lpwstr>
  </property>
  <property fmtid="{D5CDD505-2E9C-101B-9397-08002B2CF9AE}" pid="16" name="_dlc_policyId">
    <vt:lpwstr/>
  </property>
</Properties>
</file>